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303" r:id="rId4"/>
    <p:sldId id="258" r:id="rId5"/>
    <p:sldId id="263" r:id="rId6"/>
    <p:sldId id="264" r:id="rId7"/>
    <p:sldId id="266" r:id="rId8"/>
    <p:sldId id="265" r:id="rId9"/>
    <p:sldId id="268" r:id="rId10"/>
    <p:sldId id="271" r:id="rId11"/>
    <p:sldId id="270" r:id="rId12"/>
    <p:sldId id="272" r:id="rId13"/>
    <p:sldId id="273" r:id="rId14"/>
    <p:sldId id="274" r:id="rId15"/>
    <p:sldId id="275" r:id="rId16"/>
    <p:sldId id="276" r:id="rId17"/>
    <p:sldId id="277" r:id="rId18"/>
    <p:sldId id="281" r:id="rId19"/>
    <p:sldId id="284" r:id="rId20"/>
    <p:sldId id="278" r:id="rId21"/>
    <p:sldId id="286" r:id="rId22"/>
    <p:sldId id="297" r:id="rId23"/>
    <p:sldId id="282" r:id="rId24"/>
    <p:sldId id="280" r:id="rId25"/>
    <p:sldId id="288" r:id="rId26"/>
    <p:sldId id="283" r:id="rId27"/>
    <p:sldId id="289" r:id="rId28"/>
    <p:sldId id="296" r:id="rId29"/>
    <p:sldId id="299" r:id="rId30"/>
    <p:sldId id="285" r:id="rId31"/>
    <p:sldId id="291" r:id="rId32"/>
    <p:sldId id="267" r:id="rId33"/>
    <p:sldId id="269" r:id="rId34"/>
    <p:sldId id="293" r:id="rId35"/>
    <p:sldId id="294" r:id="rId36"/>
    <p:sldId id="298" r:id="rId37"/>
    <p:sldId id="300" r:id="rId38"/>
    <p:sldId id="301" r:id="rId39"/>
    <p:sldId id="302" r:id="rId40"/>
    <p:sldId id="304" r:id="rId41"/>
  </p:sldIdLst>
  <p:sldSz cx="9144000" cy="5143500" type="screen16x9"/>
  <p:notesSz cx="6858000" cy="9144000"/>
  <p:embeddedFontLst>
    <p:embeddedFont>
      <p:font typeface="Roboto" panose="02000000000000000000" pitchFamily="2" charset="0"/>
      <p:regular r:id="rId43"/>
      <p:bold r:id="rId44"/>
      <p:italic r:id="rId45"/>
      <p:boldItalic r:id="rId46"/>
    </p:embeddedFont>
    <p:embeddedFont>
      <p:font typeface="Roboto Slab" pitchFamily="2"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hnhT3gIw6FOvW5xyCHR27w99w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varScale="1">
        <p:scale>
          <a:sx n="105" d="100"/>
          <a:sy n="105" d="100"/>
        </p:scale>
        <p:origin x="806"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latin typeface="Roboto Slab" panose="020B0604020202020204" charset="0"/>
                <a:ea typeface="Roboto Slab" panose="020B0604020202020204" charset="0"/>
              </a:rPr>
              <a:t>CALL</a:t>
            </a:r>
            <a:r>
              <a:rPr lang="en-US" baseline="0" dirty="0">
                <a:latin typeface="Roboto Slab" panose="020B0604020202020204" charset="0"/>
                <a:ea typeface="Roboto Slab" panose="020B0604020202020204" charset="0"/>
              </a:rPr>
              <a:t> REASONS PERCENTAGE</a:t>
            </a:r>
            <a:endParaRPr lang="en-US" dirty="0">
              <a:latin typeface="Roboto Slab" panose="020B0604020202020204" charset="0"/>
              <a:ea typeface="Roboto Slab" panose="020B0604020202020204" charset="0"/>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8DB-4CF4-91F6-77AAF93665F0}"/>
              </c:ext>
            </c:extLst>
          </c:dPt>
          <c:dPt>
            <c:idx val="1"/>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8DB-4CF4-91F6-77AAF93665F0}"/>
              </c:ext>
            </c:extLst>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8DB-4CF4-91F6-77AAF93665F0}"/>
              </c:ext>
            </c:extLst>
          </c:dPt>
          <c:dPt>
            <c:idx val="3"/>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28DB-4CF4-91F6-77AAF93665F0}"/>
              </c:ext>
            </c:extLst>
          </c:dPt>
          <c:dPt>
            <c:idx val="4"/>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28DB-4CF4-91F6-77AAF93665F0}"/>
              </c:ext>
            </c:extLst>
          </c:dPt>
          <c:dPt>
            <c:idx val="5"/>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28DB-4CF4-91F6-77AAF93665F0}"/>
              </c:ext>
            </c:extLst>
          </c:dPt>
          <c:dPt>
            <c:idx val="6"/>
            <c:bubble3D val="0"/>
            <c:spPr>
              <a:solidFill>
                <a:schemeClr val="accent6">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28DB-4CF4-91F6-77AAF93665F0}"/>
              </c:ext>
            </c:extLst>
          </c:dPt>
          <c:dPt>
            <c:idx val="7"/>
            <c:bubble3D val="0"/>
            <c:spPr>
              <a:solidFill>
                <a:schemeClr val="accent5">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28DB-4CF4-91F6-77AAF93665F0}"/>
              </c:ext>
            </c:extLst>
          </c:dPt>
          <c:dPt>
            <c:idx val="8"/>
            <c:bubble3D val="0"/>
            <c:spPr>
              <a:solidFill>
                <a:schemeClr val="accent4">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28DB-4CF4-91F6-77AAF93665F0}"/>
              </c:ext>
            </c:extLst>
          </c:dPt>
          <c:dPt>
            <c:idx val="9"/>
            <c:bubble3D val="0"/>
            <c:spPr>
              <a:solidFill>
                <a:schemeClr val="accent6">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28DB-4CF4-91F6-77AAF93665F0}"/>
              </c:ext>
            </c:extLst>
          </c:dPt>
          <c:dLbls>
            <c:dLbl>
              <c:idx val="3"/>
              <c:layout>
                <c:manualLayout>
                  <c:x val="7.2368110236220473E-2"/>
                  <c:y val="-0.10703156897054535"/>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28DB-4CF4-91F6-77AAF93665F0}"/>
                </c:ext>
              </c:extLst>
            </c:dLbl>
            <c:dLbl>
              <c:idx val="4"/>
              <c:layout>
                <c:manualLayout>
                  <c:x val="7.6925196850393701E-2"/>
                  <c:y val="-4.79560367454069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28DB-4CF4-91F6-77AAF93665F0}"/>
                </c:ext>
              </c:extLst>
            </c:dLbl>
            <c:dLbl>
              <c:idx val="5"/>
              <c:layout>
                <c:manualLayout>
                  <c:x val="-3.5890201224846895E-2"/>
                  <c:y val="4.4582968795567224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28DB-4CF4-91F6-77AAF93665F0}"/>
                </c:ext>
              </c:extLst>
            </c:dLbl>
            <c:dLbl>
              <c:idx val="6"/>
              <c:layout>
                <c:manualLayout>
                  <c:x val="-4.496084864391952E-2"/>
                  <c:y val="8.68489355497229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28DB-4CF4-91F6-77AAF93665F0}"/>
                </c:ext>
              </c:extLst>
            </c:dLbl>
            <c:dLbl>
              <c:idx val="7"/>
              <c:layout>
                <c:manualLayout>
                  <c:x val="-5.9985126859142604E-2"/>
                  <c:y val="7.312335958005244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28DB-4CF4-91F6-77AAF93665F0}"/>
                </c:ext>
              </c:extLst>
            </c:dLbl>
            <c:dLbl>
              <c:idx val="8"/>
              <c:layout>
                <c:manualLayout>
                  <c:x val="-5.7935258092738431E-2"/>
                  <c:y val="4.413276465441815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28DB-4CF4-91F6-77AAF93665F0}"/>
                </c:ext>
              </c:extLst>
            </c:dLbl>
            <c:dLbl>
              <c:idx val="9"/>
              <c:layout>
                <c:manualLayout>
                  <c:x val="-3.0409230096237971E-2"/>
                  <c:y val="2.688684747739861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28DB-4CF4-91F6-77AAF93665F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Sheet1!$A$1:$A$10</c:f>
              <c:strCache>
                <c:ptCount val="10"/>
                <c:pt idx="0">
                  <c:v>IRROPS</c:v>
                </c:pt>
                <c:pt idx="1">
                  <c:v>Voluntary Change</c:v>
                </c:pt>
                <c:pt idx="2">
                  <c:v>Seating</c:v>
                </c:pt>
                <c:pt idx="3">
                  <c:v>Mileage Plus</c:v>
                </c:pt>
                <c:pt idx="4">
                  <c:v>Communications</c:v>
                </c:pt>
                <c:pt idx="5">
                  <c:v>Post Flights</c:v>
                </c:pt>
                <c:pt idx="6">
                  <c:v>Baggage</c:v>
                </c:pt>
                <c:pt idx="7">
                  <c:v>Upgrades</c:v>
                </c:pt>
                <c:pt idx="8">
                  <c:v>Product and services</c:v>
                </c:pt>
                <c:pt idx="9">
                  <c:v>Other</c:v>
                </c:pt>
              </c:strCache>
            </c:strRef>
          </c:cat>
          <c:val>
            <c:numRef>
              <c:f>Sheet1!$B$1:$B$10</c:f>
              <c:numCache>
                <c:formatCode>General</c:formatCode>
                <c:ptCount val="10"/>
                <c:pt idx="0">
                  <c:v>11800</c:v>
                </c:pt>
                <c:pt idx="1">
                  <c:v>9800</c:v>
                </c:pt>
                <c:pt idx="2">
                  <c:v>6000</c:v>
                </c:pt>
                <c:pt idx="3">
                  <c:v>4800</c:v>
                </c:pt>
                <c:pt idx="4">
                  <c:v>3400</c:v>
                </c:pt>
                <c:pt idx="5">
                  <c:v>3300</c:v>
                </c:pt>
                <c:pt idx="6">
                  <c:v>2300</c:v>
                </c:pt>
                <c:pt idx="7">
                  <c:v>2300</c:v>
                </c:pt>
                <c:pt idx="8">
                  <c:v>2300</c:v>
                </c:pt>
                <c:pt idx="9">
                  <c:v>3000</c:v>
                </c:pt>
              </c:numCache>
            </c:numRef>
          </c:val>
          <c:extLst>
            <c:ext xmlns:c16="http://schemas.microsoft.com/office/drawing/2014/chart" uri="{C3380CC4-5D6E-409C-BE32-E72D297353CC}">
              <c16:uniqueId val="{00000014-28DB-4CF4-91F6-77AAF93665F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1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image" Target="../media/image60.jpg"/><Relationship Id="rId4" Type="http://schemas.openxmlformats.org/officeDocument/2006/relationships/image" Target="../media/image63.png"/></Relationships>
</file>

<file path=ppt/diagrams/_rels/data1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image" Target="../media/image64.gif"/><Relationship Id="rId4" Type="http://schemas.openxmlformats.org/officeDocument/2006/relationships/image" Target="../media/image67.png"/></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image" Target="../media/image11.png"/><Relationship Id="rId4" Type="http://schemas.openxmlformats.org/officeDocument/2006/relationships/image" Target="../media/image14.png"/></Relationships>
</file>

<file path=ppt/diagrams/_rels/data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image" Target="../media/image52.png"/></Relationships>
</file>

<file path=ppt/diagrams/_rels/data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image" Target="../media/image55.png"/></Relationships>
</file>

<file path=ppt/diagrams/_rels/data9.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1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image" Target="../media/image60.jpg"/><Relationship Id="rId4" Type="http://schemas.openxmlformats.org/officeDocument/2006/relationships/image" Target="../media/image63.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image" Target="../media/image64.gif"/><Relationship Id="rId4" Type="http://schemas.openxmlformats.org/officeDocument/2006/relationships/image" Target="../media/image6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image" Target="../media/image11.png"/><Relationship Id="rId4"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image" Target="../media/image5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image" Target="../media/image55.png"/></Relationships>
</file>

<file path=ppt/diagrams/_rels/drawing9.xml.rels><?xml version="1.0" encoding="UTF-8" standalone="yes"?>
<Relationships xmlns="http://schemas.openxmlformats.org/package/2006/relationships"><Relationship Id="rId1"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F804C4-06FA-4470-87AC-88D1DF4BE279}" type="doc">
      <dgm:prSet loTypeId="urn:microsoft.com/office/officeart/2005/8/layout/hList7" loCatId="list" qsTypeId="urn:microsoft.com/office/officeart/2005/8/quickstyle/simple1" qsCatId="simple" csTypeId="urn:microsoft.com/office/officeart/2005/8/colors/accent0_1" csCatId="mainScheme" phldr="1"/>
      <dgm:spPr/>
      <dgm:t>
        <a:bodyPr/>
        <a:lstStyle/>
        <a:p>
          <a:endParaRPr lang="en-US"/>
        </a:p>
      </dgm:t>
    </dgm:pt>
    <dgm:pt modelId="{6524463F-C156-4432-BFAD-01BDBBF3D0D3}">
      <dgm:prSet custT="1"/>
      <dgm:spPr/>
      <dgm:t>
        <a:bodyPr/>
        <a:lstStyle/>
        <a:p>
          <a:pPr rtl="0">
            <a:lnSpc>
              <a:spcPct val="100000"/>
            </a:lnSpc>
          </a:pPr>
          <a:endParaRPr lang="en-US" sz="900" b="0" i="0" dirty="0"/>
        </a:p>
        <a:p>
          <a:pPr rtl="0">
            <a:lnSpc>
              <a:spcPct val="100000"/>
            </a:lnSpc>
          </a:pPr>
          <a:endParaRPr lang="en-US" sz="900" b="0" i="0" dirty="0"/>
        </a:p>
        <a:p>
          <a:pPr rtl="0">
            <a:lnSpc>
              <a:spcPct val="100000"/>
            </a:lnSpc>
          </a:pPr>
          <a:endParaRPr lang="en-US" sz="900" b="0" i="0" dirty="0"/>
        </a:p>
        <a:p>
          <a:pPr rtl="0">
            <a:lnSpc>
              <a:spcPct val="100000"/>
            </a:lnSpc>
          </a:pPr>
          <a:r>
            <a:rPr lang="en-US" sz="900" b="0" i="0" dirty="0">
              <a:latin typeface="Times New Roman" panose="02020603050405020304" pitchFamily="18" charset="0"/>
              <a:cs typeface="Times New Roman" panose="02020603050405020304" pitchFamily="18" charset="0"/>
            </a:rPr>
            <a:t>The key problems faced in optimizing United Airlines’ call center operations include inefficiencies in both Average Handle Time (AHT) and Average Speed to Answer (AST), which directly affect customer satisfaction and operational efficiency. High AHT suggests that agents may spend excessive time on calls due to unclear procedures, inefficient workflows, or slow systems, limiting the number of calls handled and increasing costs. Long AST, on the other hand, leads to extended wait times for customers, causing frustration and a higher likelihood of call abandonment, which negatively impacts customer loyalty.</a:t>
          </a:r>
          <a:endParaRPr lang="en-US" sz="900" dirty="0">
            <a:latin typeface="Times New Roman" panose="02020603050405020304" pitchFamily="18" charset="0"/>
            <a:cs typeface="Times New Roman" panose="02020603050405020304" pitchFamily="18" charset="0"/>
          </a:endParaRPr>
        </a:p>
      </dgm:t>
    </dgm:pt>
    <dgm:pt modelId="{699918BA-475E-43C7-A4F8-437DAFD44243}" type="parTrans" cxnId="{3566329F-20AC-4F9A-966A-CB85B5682594}">
      <dgm:prSet/>
      <dgm:spPr/>
      <dgm:t>
        <a:bodyPr/>
        <a:lstStyle/>
        <a:p>
          <a:endParaRPr lang="en-US"/>
        </a:p>
      </dgm:t>
    </dgm:pt>
    <dgm:pt modelId="{97B18537-35DC-4D2B-B77F-38AE0D5FED72}" type="sibTrans" cxnId="{3566329F-20AC-4F9A-966A-CB85B5682594}">
      <dgm:prSet/>
      <dgm:spPr/>
      <dgm:t>
        <a:bodyPr/>
        <a:lstStyle/>
        <a:p>
          <a:endParaRPr lang="en-US"/>
        </a:p>
      </dgm:t>
    </dgm:pt>
    <dgm:pt modelId="{EB083BF1-53CE-4360-B602-2C470C37488A}">
      <dgm:prSet custT="1"/>
      <dgm:spPr/>
      <dgm:t>
        <a:bodyPr/>
        <a:lstStyle/>
        <a:p>
          <a:pPr rtl="0">
            <a:lnSpc>
              <a:spcPct val="100000"/>
            </a:lnSpc>
          </a:pPr>
          <a:r>
            <a:rPr lang="en-US" sz="900" b="0" i="0" dirty="0">
              <a:latin typeface="Times New Roman" panose="02020603050405020304" pitchFamily="18" charset="0"/>
              <a:cs typeface="Times New Roman" panose="02020603050405020304" pitchFamily="18" charset="0"/>
            </a:rPr>
            <a:t>Another issue is the suboptimal allocation of resources between human agents and the IVR system. The self-service tools may not be fully leveraged to handle simpler customer queries, leading to overburdening agents with tasks that could be automated. Additionally, unresolved issues during initial calls can lead to escalations, significantly prolonging AHT and reducing overall efficiency.</a:t>
          </a:r>
          <a:endParaRPr lang="en-US" sz="900" dirty="0">
            <a:latin typeface="Times New Roman" panose="02020603050405020304" pitchFamily="18" charset="0"/>
            <a:cs typeface="Times New Roman" panose="02020603050405020304" pitchFamily="18" charset="0"/>
          </a:endParaRPr>
        </a:p>
      </dgm:t>
    </dgm:pt>
    <dgm:pt modelId="{F556C3E3-4BAB-405A-9977-98FD7601B65A}" type="parTrans" cxnId="{BEC48ED5-51AB-467A-961C-556A99CA5FE8}">
      <dgm:prSet/>
      <dgm:spPr/>
      <dgm:t>
        <a:bodyPr/>
        <a:lstStyle/>
        <a:p>
          <a:endParaRPr lang="en-US"/>
        </a:p>
      </dgm:t>
    </dgm:pt>
    <dgm:pt modelId="{4AC5AF36-4AC9-4E5A-974D-05FFE0F2DC1D}" type="sibTrans" cxnId="{BEC48ED5-51AB-467A-961C-556A99CA5FE8}">
      <dgm:prSet/>
      <dgm:spPr/>
      <dgm:t>
        <a:bodyPr/>
        <a:lstStyle/>
        <a:p>
          <a:endParaRPr lang="en-US"/>
        </a:p>
      </dgm:t>
    </dgm:pt>
    <dgm:pt modelId="{68306E3F-45DE-40D9-AC34-82401742374B}">
      <dgm:prSet custT="1"/>
      <dgm:spPr/>
      <dgm:t>
        <a:bodyPr/>
        <a:lstStyle/>
        <a:p>
          <a:pPr rtl="0">
            <a:lnSpc>
              <a:spcPct val="100000"/>
            </a:lnSpc>
          </a:pPr>
          <a:r>
            <a:rPr lang="en-US" sz="900" b="0" i="0" dirty="0">
              <a:latin typeface="Times New Roman" panose="02020603050405020304" pitchFamily="18" charset="0"/>
              <a:cs typeface="Times New Roman" panose="02020603050405020304" pitchFamily="18" charset="0"/>
            </a:rPr>
            <a:t>Process inefficiencies also contribute to these problems, as complex call-handling procedures may delay the resolution of customer inquiries. Furthermore, long AST can result in customers abandoning calls before receiving assistance, leading to reduced resolution rates and dissatisfaction. Finally, the underutilization of real-time data and insights prevents quick interventions to optimize call center operations and improve key metrics like AHT and AST.</a:t>
          </a:r>
          <a:endParaRPr lang="en-US" sz="900" dirty="0">
            <a:latin typeface="Times New Roman" panose="02020603050405020304" pitchFamily="18" charset="0"/>
            <a:cs typeface="Times New Roman" panose="02020603050405020304" pitchFamily="18" charset="0"/>
          </a:endParaRPr>
        </a:p>
      </dgm:t>
    </dgm:pt>
    <dgm:pt modelId="{F53F9B33-AEEB-4756-AA69-F10CB2EAE497}" type="parTrans" cxnId="{F1C7ECA9-319F-48DB-B37B-CA345A562026}">
      <dgm:prSet/>
      <dgm:spPr/>
      <dgm:t>
        <a:bodyPr/>
        <a:lstStyle/>
        <a:p>
          <a:endParaRPr lang="en-US"/>
        </a:p>
      </dgm:t>
    </dgm:pt>
    <dgm:pt modelId="{8687C87A-7E47-4454-9BB0-82ED5E69A048}" type="sibTrans" cxnId="{F1C7ECA9-319F-48DB-B37B-CA345A562026}">
      <dgm:prSet/>
      <dgm:spPr/>
      <dgm:t>
        <a:bodyPr/>
        <a:lstStyle/>
        <a:p>
          <a:endParaRPr lang="en-US"/>
        </a:p>
      </dgm:t>
    </dgm:pt>
    <dgm:pt modelId="{3937434D-76B0-4A1A-B42A-841DB30492EE}">
      <dgm:prSet custT="1"/>
      <dgm:spPr/>
      <dgm:t>
        <a:bodyPr/>
        <a:lstStyle/>
        <a:p>
          <a:pPr rtl="0">
            <a:lnSpc>
              <a:spcPct val="100000"/>
            </a:lnSpc>
          </a:pPr>
          <a:r>
            <a:rPr lang="en-US" sz="900" b="0" i="0" dirty="0">
              <a:latin typeface="Times New Roman" panose="02020603050405020304" pitchFamily="18" charset="0"/>
              <a:cs typeface="Times New Roman" panose="02020603050405020304" pitchFamily="18" charset="0"/>
            </a:rPr>
            <a:t>Addressing these challenges requires a thorough analysis of call center data to identify the drivers behind long call handling and response times, and the development of strategies to streamline processes and enhance resource allocation between agents and IVR systems.</a:t>
          </a:r>
          <a:endParaRPr lang="en-US" sz="900" dirty="0">
            <a:latin typeface="Times New Roman" panose="02020603050405020304" pitchFamily="18" charset="0"/>
            <a:cs typeface="Times New Roman" panose="02020603050405020304" pitchFamily="18" charset="0"/>
          </a:endParaRPr>
        </a:p>
      </dgm:t>
    </dgm:pt>
    <dgm:pt modelId="{522587F8-B006-4EE2-856C-728BF0303820}" type="parTrans" cxnId="{E0ED3362-DF56-4626-AC0E-97570C70A1EA}">
      <dgm:prSet/>
      <dgm:spPr/>
      <dgm:t>
        <a:bodyPr/>
        <a:lstStyle/>
        <a:p>
          <a:endParaRPr lang="en-US"/>
        </a:p>
      </dgm:t>
    </dgm:pt>
    <dgm:pt modelId="{7CB7DE3C-B625-43D7-98C4-5BE7DA91C5D4}" type="sibTrans" cxnId="{E0ED3362-DF56-4626-AC0E-97570C70A1EA}">
      <dgm:prSet/>
      <dgm:spPr/>
      <dgm:t>
        <a:bodyPr/>
        <a:lstStyle/>
        <a:p>
          <a:endParaRPr lang="en-US"/>
        </a:p>
      </dgm:t>
    </dgm:pt>
    <dgm:pt modelId="{DEAACD3D-8467-4A33-A89C-8CC805FA17F5}" type="pres">
      <dgm:prSet presAssocID="{7FF804C4-06FA-4470-87AC-88D1DF4BE279}" presName="Name0" presStyleCnt="0">
        <dgm:presLayoutVars>
          <dgm:dir/>
          <dgm:resizeHandles val="exact"/>
        </dgm:presLayoutVars>
      </dgm:prSet>
      <dgm:spPr/>
    </dgm:pt>
    <dgm:pt modelId="{BFC88155-D7F3-4804-A062-D99747B5D8C2}" type="pres">
      <dgm:prSet presAssocID="{7FF804C4-06FA-4470-87AC-88D1DF4BE279}" presName="fgShape" presStyleLbl="fgShp" presStyleIdx="0" presStyleCnt="1" custScaleX="98803" custScaleY="53462" custLinFactNeighborX="-298" custLinFactNeighborY="79012"/>
      <dgm:spPr/>
    </dgm:pt>
    <dgm:pt modelId="{B7D3006B-0E4F-4A14-9D62-084DFA999383}" type="pres">
      <dgm:prSet presAssocID="{7FF804C4-06FA-4470-87AC-88D1DF4BE279}" presName="linComp" presStyleCnt="0"/>
      <dgm:spPr/>
    </dgm:pt>
    <dgm:pt modelId="{2933E63F-D3A2-4550-A5FF-D0FA4BC500B0}" type="pres">
      <dgm:prSet presAssocID="{6524463F-C156-4432-BFAD-01BDBBF3D0D3}" presName="compNode" presStyleCnt="0"/>
      <dgm:spPr/>
    </dgm:pt>
    <dgm:pt modelId="{768C1079-E962-47FC-A019-869A9ED2575A}" type="pres">
      <dgm:prSet presAssocID="{6524463F-C156-4432-BFAD-01BDBBF3D0D3}" presName="bkgdShape" presStyleLbl="node1" presStyleIdx="0" presStyleCnt="4"/>
      <dgm:spPr/>
    </dgm:pt>
    <dgm:pt modelId="{C8641983-E789-4702-8D99-B104A093FEDE}" type="pres">
      <dgm:prSet presAssocID="{6524463F-C156-4432-BFAD-01BDBBF3D0D3}" presName="nodeTx" presStyleLbl="node1" presStyleIdx="0" presStyleCnt="4">
        <dgm:presLayoutVars>
          <dgm:bulletEnabled val="1"/>
        </dgm:presLayoutVars>
      </dgm:prSet>
      <dgm:spPr/>
    </dgm:pt>
    <dgm:pt modelId="{EFAD5451-D52C-4140-8A97-C89F17F39714}" type="pres">
      <dgm:prSet presAssocID="{6524463F-C156-4432-BFAD-01BDBBF3D0D3}" presName="invisiNode" presStyleLbl="node1" presStyleIdx="0" presStyleCnt="4"/>
      <dgm:spPr/>
    </dgm:pt>
    <dgm:pt modelId="{EDCC972E-E1C7-49ED-8D64-50079C2234AC}" type="pres">
      <dgm:prSet presAssocID="{6524463F-C156-4432-BFAD-01BDBBF3D0D3}"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D95354CE-7E04-4DB2-8CD1-5A91A52859F4}" type="pres">
      <dgm:prSet presAssocID="{97B18537-35DC-4D2B-B77F-38AE0D5FED72}" presName="sibTrans" presStyleLbl="sibTrans2D1" presStyleIdx="0" presStyleCnt="0"/>
      <dgm:spPr/>
    </dgm:pt>
    <dgm:pt modelId="{5E067334-E47B-4715-A1C0-647CB7D4F419}" type="pres">
      <dgm:prSet presAssocID="{EB083BF1-53CE-4360-B602-2C470C37488A}" presName="compNode" presStyleCnt="0"/>
      <dgm:spPr/>
    </dgm:pt>
    <dgm:pt modelId="{FE86B27B-B1E4-4A74-A5D3-F436849EECE2}" type="pres">
      <dgm:prSet presAssocID="{EB083BF1-53CE-4360-B602-2C470C37488A}" presName="bkgdShape" presStyleLbl="node1" presStyleIdx="1" presStyleCnt="4"/>
      <dgm:spPr/>
    </dgm:pt>
    <dgm:pt modelId="{F1A4DE0D-BC9C-4ADE-BCF3-E1BA2F7DE1FA}" type="pres">
      <dgm:prSet presAssocID="{EB083BF1-53CE-4360-B602-2C470C37488A}" presName="nodeTx" presStyleLbl="node1" presStyleIdx="1" presStyleCnt="4">
        <dgm:presLayoutVars>
          <dgm:bulletEnabled val="1"/>
        </dgm:presLayoutVars>
      </dgm:prSet>
      <dgm:spPr/>
    </dgm:pt>
    <dgm:pt modelId="{8C69FBF2-EBDE-4486-952C-5A44F0EF851A}" type="pres">
      <dgm:prSet presAssocID="{EB083BF1-53CE-4360-B602-2C470C37488A}" presName="invisiNode" presStyleLbl="node1" presStyleIdx="1" presStyleCnt="4"/>
      <dgm:spPr/>
    </dgm:pt>
    <dgm:pt modelId="{D6A42188-3764-4836-B60E-6B0EE97A2FF5}" type="pres">
      <dgm:prSet presAssocID="{EB083BF1-53CE-4360-B602-2C470C37488A}" presName="imagNode" presStyleLbl="fgImgPlace1" presStyleIdx="1" presStyleCnt="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B0DAF2B2-4501-4013-81E4-8640CF709CE2}" type="pres">
      <dgm:prSet presAssocID="{4AC5AF36-4AC9-4E5A-974D-05FFE0F2DC1D}" presName="sibTrans" presStyleLbl="sibTrans2D1" presStyleIdx="0" presStyleCnt="0"/>
      <dgm:spPr/>
    </dgm:pt>
    <dgm:pt modelId="{DA00D0CC-A1E8-47B5-8BCC-4A12EED4F7A7}" type="pres">
      <dgm:prSet presAssocID="{68306E3F-45DE-40D9-AC34-82401742374B}" presName="compNode" presStyleCnt="0"/>
      <dgm:spPr/>
    </dgm:pt>
    <dgm:pt modelId="{11C04EE1-2B0E-40AA-9BB6-AC08AFC472D9}" type="pres">
      <dgm:prSet presAssocID="{68306E3F-45DE-40D9-AC34-82401742374B}" presName="bkgdShape" presStyleLbl="node1" presStyleIdx="2" presStyleCnt="4"/>
      <dgm:spPr/>
    </dgm:pt>
    <dgm:pt modelId="{FF215038-8AF8-49EA-810A-7ED5C9590DB1}" type="pres">
      <dgm:prSet presAssocID="{68306E3F-45DE-40D9-AC34-82401742374B}" presName="nodeTx" presStyleLbl="node1" presStyleIdx="2" presStyleCnt="4">
        <dgm:presLayoutVars>
          <dgm:bulletEnabled val="1"/>
        </dgm:presLayoutVars>
      </dgm:prSet>
      <dgm:spPr/>
    </dgm:pt>
    <dgm:pt modelId="{E80AB7F1-C33C-4E0F-9AE0-75B1450D0CBF}" type="pres">
      <dgm:prSet presAssocID="{68306E3F-45DE-40D9-AC34-82401742374B}" presName="invisiNode" presStyleLbl="node1" presStyleIdx="2" presStyleCnt="4"/>
      <dgm:spPr/>
    </dgm:pt>
    <dgm:pt modelId="{9BBCDF5B-4257-4955-881B-CE4ECFC2FF10}" type="pres">
      <dgm:prSet presAssocID="{68306E3F-45DE-40D9-AC34-82401742374B}" presName="imagNode" presStyleLbl="fgImgPlace1" presStyleIdx="2" presStyleCnt="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10A477A0-8901-4E86-A99B-854106654165}" type="pres">
      <dgm:prSet presAssocID="{8687C87A-7E47-4454-9BB0-82ED5E69A048}" presName="sibTrans" presStyleLbl="sibTrans2D1" presStyleIdx="0" presStyleCnt="0"/>
      <dgm:spPr/>
    </dgm:pt>
    <dgm:pt modelId="{447CABE3-2465-4219-84C4-834E88D24775}" type="pres">
      <dgm:prSet presAssocID="{3937434D-76B0-4A1A-B42A-841DB30492EE}" presName="compNode" presStyleCnt="0"/>
      <dgm:spPr/>
    </dgm:pt>
    <dgm:pt modelId="{2AC33F25-BBA3-4646-8B5C-2167198618BD}" type="pres">
      <dgm:prSet presAssocID="{3937434D-76B0-4A1A-B42A-841DB30492EE}" presName="bkgdShape" presStyleLbl="node1" presStyleIdx="3" presStyleCnt="4"/>
      <dgm:spPr/>
    </dgm:pt>
    <dgm:pt modelId="{5CE3F9AA-706C-4DC8-8B61-C2E2ABDDEBE8}" type="pres">
      <dgm:prSet presAssocID="{3937434D-76B0-4A1A-B42A-841DB30492EE}" presName="nodeTx" presStyleLbl="node1" presStyleIdx="3" presStyleCnt="4">
        <dgm:presLayoutVars>
          <dgm:bulletEnabled val="1"/>
        </dgm:presLayoutVars>
      </dgm:prSet>
      <dgm:spPr/>
    </dgm:pt>
    <dgm:pt modelId="{B9277665-FAA2-462C-ADA7-EE4D0DA5FC5C}" type="pres">
      <dgm:prSet presAssocID="{3937434D-76B0-4A1A-B42A-841DB30492EE}" presName="invisiNode" presStyleLbl="node1" presStyleIdx="3" presStyleCnt="4"/>
      <dgm:spPr/>
    </dgm:pt>
    <dgm:pt modelId="{77D8F340-1399-4056-9205-11F9A8BD24A7}" type="pres">
      <dgm:prSet presAssocID="{3937434D-76B0-4A1A-B42A-841DB30492EE}"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Lst>
  <dgm:cxnLst>
    <dgm:cxn modelId="{3B8EF628-71BA-4BDD-9E43-E9C365F60E10}" type="presOf" srcId="{3937434D-76B0-4A1A-B42A-841DB30492EE}" destId="{5CE3F9AA-706C-4DC8-8B61-C2E2ABDDEBE8}" srcOrd="1" destOrd="0" presId="urn:microsoft.com/office/officeart/2005/8/layout/hList7"/>
    <dgm:cxn modelId="{96F28137-9793-499A-9E6F-759E5096BAF9}" type="presOf" srcId="{7FF804C4-06FA-4470-87AC-88D1DF4BE279}" destId="{DEAACD3D-8467-4A33-A89C-8CC805FA17F5}" srcOrd="0" destOrd="0" presId="urn:microsoft.com/office/officeart/2005/8/layout/hList7"/>
    <dgm:cxn modelId="{E0ED3362-DF56-4626-AC0E-97570C70A1EA}" srcId="{7FF804C4-06FA-4470-87AC-88D1DF4BE279}" destId="{3937434D-76B0-4A1A-B42A-841DB30492EE}" srcOrd="3" destOrd="0" parTransId="{522587F8-B006-4EE2-856C-728BF0303820}" sibTransId="{7CB7DE3C-B625-43D7-98C4-5BE7DA91C5D4}"/>
    <dgm:cxn modelId="{700C8D63-C712-400F-9441-988FE382EB9B}" type="presOf" srcId="{6524463F-C156-4432-BFAD-01BDBBF3D0D3}" destId="{C8641983-E789-4702-8D99-B104A093FEDE}" srcOrd="1" destOrd="0" presId="urn:microsoft.com/office/officeart/2005/8/layout/hList7"/>
    <dgm:cxn modelId="{2E53F268-40B7-4B0A-B480-FFCD7FBF6CC4}" type="presOf" srcId="{68306E3F-45DE-40D9-AC34-82401742374B}" destId="{FF215038-8AF8-49EA-810A-7ED5C9590DB1}" srcOrd="1" destOrd="0" presId="urn:microsoft.com/office/officeart/2005/8/layout/hList7"/>
    <dgm:cxn modelId="{07BE9769-E06D-447B-A056-C8C940663594}" type="presOf" srcId="{EB083BF1-53CE-4360-B602-2C470C37488A}" destId="{FE86B27B-B1E4-4A74-A5D3-F436849EECE2}" srcOrd="0" destOrd="0" presId="urn:microsoft.com/office/officeart/2005/8/layout/hList7"/>
    <dgm:cxn modelId="{95A63593-ED75-4907-91DB-3C4981DF1959}" type="presOf" srcId="{8687C87A-7E47-4454-9BB0-82ED5E69A048}" destId="{10A477A0-8901-4E86-A99B-854106654165}" srcOrd="0" destOrd="0" presId="urn:microsoft.com/office/officeart/2005/8/layout/hList7"/>
    <dgm:cxn modelId="{3566329F-20AC-4F9A-966A-CB85B5682594}" srcId="{7FF804C4-06FA-4470-87AC-88D1DF4BE279}" destId="{6524463F-C156-4432-BFAD-01BDBBF3D0D3}" srcOrd="0" destOrd="0" parTransId="{699918BA-475E-43C7-A4F8-437DAFD44243}" sibTransId="{97B18537-35DC-4D2B-B77F-38AE0D5FED72}"/>
    <dgm:cxn modelId="{F1C7ECA9-319F-48DB-B37B-CA345A562026}" srcId="{7FF804C4-06FA-4470-87AC-88D1DF4BE279}" destId="{68306E3F-45DE-40D9-AC34-82401742374B}" srcOrd="2" destOrd="0" parTransId="{F53F9B33-AEEB-4756-AA69-F10CB2EAE497}" sibTransId="{8687C87A-7E47-4454-9BB0-82ED5E69A048}"/>
    <dgm:cxn modelId="{B92935AB-8AAA-47F0-A482-64D135208C0F}" type="presOf" srcId="{6524463F-C156-4432-BFAD-01BDBBF3D0D3}" destId="{768C1079-E962-47FC-A019-869A9ED2575A}" srcOrd="0" destOrd="0" presId="urn:microsoft.com/office/officeart/2005/8/layout/hList7"/>
    <dgm:cxn modelId="{E53E71C3-095C-4253-ACBF-6B7362F5254C}" type="presOf" srcId="{97B18537-35DC-4D2B-B77F-38AE0D5FED72}" destId="{D95354CE-7E04-4DB2-8CD1-5A91A52859F4}" srcOrd="0" destOrd="0" presId="urn:microsoft.com/office/officeart/2005/8/layout/hList7"/>
    <dgm:cxn modelId="{96E53EC9-D978-4061-9C28-7B1B0EF08B1A}" type="presOf" srcId="{68306E3F-45DE-40D9-AC34-82401742374B}" destId="{11C04EE1-2B0E-40AA-9BB6-AC08AFC472D9}" srcOrd="0" destOrd="0" presId="urn:microsoft.com/office/officeart/2005/8/layout/hList7"/>
    <dgm:cxn modelId="{4DFFD4CE-8CAA-4D89-936D-85FCB7B7FC32}" type="presOf" srcId="{4AC5AF36-4AC9-4E5A-974D-05FFE0F2DC1D}" destId="{B0DAF2B2-4501-4013-81E4-8640CF709CE2}" srcOrd="0" destOrd="0" presId="urn:microsoft.com/office/officeart/2005/8/layout/hList7"/>
    <dgm:cxn modelId="{BEC48ED5-51AB-467A-961C-556A99CA5FE8}" srcId="{7FF804C4-06FA-4470-87AC-88D1DF4BE279}" destId="{EB083BF1-53CE-4360-B602-2C470C37488A}" srcOrd="1" destOrd="0" parTransId="{F556C3E3-4BAB-405A-9977-98FD7601B65A}" sibTransId="{4AC5AF36-4AC9-4E5A-974D-05FFE0F2DC1D}"/>
    <dgm:cxn modelId="{0E3343E1-91B7-4CA2-869E-CD42B9ABBED3}" type="presOf" srcId="{EB083BF1-53CE-4360-B602-2C470C37488A}" destId="{F1A4DE0D-BC9C-4ADE-BCF3-E1BA2F7DE1FA}" srcOrd="1" destOrd="0" presId="urn:microsoft.com/office/officeart/2005/8/layout/hList7"/>
    <dgm:cxn modelId="{C4F087F8-940A-426A-9967-4ADB07A11AEB}" type="presOf" srcId="{3937434D-76B0-4A1A-B42A-841DB30492EE}" destId="{2AC33F25-BBA3-4646-8B5C-2167198618BD}" srcOrd="0" destOrd="0" presId="urn:microsoft.com/office/officeart/2005/8/layout/hList7"/>
    <dgm:cxn modelId="{8CE310CA-BEB8-4BD6-BF96-4014F0A77B40}" type="presParOf" srcId="{DEAACD3D-8467-4A33-A89C-8CC805FA17F5}" destId="{BFC88155-D7F3-4804-A062-D99747B5D8C2}" srcOrd="0" destOrd="0" presId="urn:microsoft.com/office/officeart/2005/8/layout/hList7"/>
    <dgm:cxn modelId="{9F84B540-7FF7-4A96-93C8-FE7F7DE560F0}" type="presParOf" srcId="{DEAACD3D-8467-4A33-A89C-8CC805FA17F5}" destId="{B7D3006B-0E4F-4A14-9D62-084DFA999383}" srcOrd="1" destOrd="0" presId="urn:microsoft.com/office/officeart/2005/8/layout/hList7"/>
    <dgm:cxn modelId="{3942446C-8F30-4EFF-87FA-946CD7A8B3F5}" type="presParOf" srcId="{B7D3006B-0E4F-4A14-9D62-084DFA999383}" destId="{2933E63F-D3A2-4550-A5FF-D0FA4BC500B0}" srcOrd="0" destOrd="0" presId="urn:microsoft.com/office/officeart/2005/8/layout/hList7"/>
    <dgm:cxn modelId="{1E3A110E-E2F2-4421-8FC6-B4B5E942A396}" type="presParOf" srcId="{2933E63F-D3A2-4550-A5FF-D0FA4BC500B0}" destId="{768C1079-E962-47FC-A019-869A9ED2575A}" srcOrd="0" destOrd="0" presId="urn:microsoft.com/office/officeart/2005/8/layout/hList7"/>
    <dgm:cxn modelId="{9327354B-E1DB-4B0A-AA10-CEE7B7737A6F}" type="presParOf" srcId="{2933E63F-D3A2-4550-A5FF-D0FA4BC500B0}" destId="{C8641983-E789-4702-8D99-B104A093FEDE}" srcOrd="1" destOrd="0" presId="urn:microsoft.com/office/officeart/2005/8/layout/hList7"/>
    <dgm:cxn modelId="{71B6F0CF-57ED-4540-AFA7-DFF4943B39CD}" type="presParOf" srcId="{2933E63F-D3A2-4550-A5FF-D0FA4BC500B0}" destId="{EFAD5451-D52C-4140-8A97-C89F17F39714}" srcOrd="2" destOrd="0" presId="urn:microsoft.com/office/officeart/2005/8/layout/hList7"/>
    <dgm:cxn modelId="{EC6A7A51-1B1A-4E19-8068-272E1C50012B}" type="presParOf" srcId="{2933E63F-D3A2-4550-A5FF-D0FA4BC500B0}" destId="{EDCC972E-E1C7-49ED-8D64-50079C2234AC}" srcOrd="3" destOrd="0" presId="urn:microsoft.com/office/officeart/2005/8/layout/hList7"/>
    <dgm:cxn modelId="{C6373C89-8081-40D2-BEC6-4843ED6DF97E}" type="presParOf" srcId="{B7D3006B-0E4F-4A14-9D62-084DFA999383}" destId="{D95354CE-7E04-4DB2-8CD1-5A91A52859F4}" srcOrd="1" destOrd="0" presId="urn:microsoft.com/office/officeart/2005/8/layout/hList7"/>
    <dgm:cxn modelId="{B6AAF8AE-CF83-436D-AB10-0D44536082EF}" type="presParOf" srcId="{B7D3006B-0E4F-4A14-9D62-084DFA999383}" destId="{5E067334-E47B-4715-A1C0-647CB7D4F419}" srcOrd="2" destOrd="0" presId="urn:microsoft.com/office/officeart/2005/8/layout/hList7"/>
    <dgm:cxn modelId="{D4D7D2DE-48C4-4895-86F7-1749053A8405}" type="presParOf" srcId="{5E067334-E47B-4715-A1C0-647CB7D4F419}" destId="{FE86B27B-B1E4-4A74-A5D3-F436849EECE2}" srcOrd="0" destOrd="0" presId="urn:microsoft.com/office/officeart/2005/8/layout/hList7"/>
    <dgm:cxn modelId="{86F416F7-834C-4A03-98FE-284190A1E795}" type="presParOf" srcId="{5E067334-E47B-4715-A1C0-647CB7D4F419}" destId="{F1A4DE0D-BC9C-4ADE-BCF3-E1BA2F7DE1FA}" srcOrd="1" destOrd="0" presId="urn:microsoft.com/office/officeart/2005/8/layout/hList7"/>
    <dgm:cxn modelId="{55E1680F-BAA3-47AE-A518-541E12E90A70}" type="presParOf" srcId="{5E067334-E47B-4715-A1C0-647CB7D4F419}" destId="{8C69FBF2-EBDE-4486-952C-5A44F0EF851A}" srcOrd="2" destOrd="0" presId="urn:microsoft.com/office/officeart/2005/8/layout/hList7"/>
    <dgm:cxn modelId="{01517A34-9915-4600-B21F-5520E8C5701A}" type="presParOf" srcId="{5E067334-E47B-4715-A1C0-647CB7D4F419}" destId="{D6A42188-3764-4836-B60E-6B0EE97A2FF5}" srcOrd="3" destOrd="0" presId="urn:microsoft.com/office/officeart/2005/8/layout/hList7"/>
    <dgm:cxn modelId="{D54F8C24-AFE7-4F50-8B1B-95ED46D9CFB8}" type="presParOf" srcId="{B7D3006B-0E4F-4A14-9D62-084DFA999383}" destId="{B0DAF2B2-4501-4013-81E4-8640CF709CE2}" srcOrd="3" destOrd="0" presId="urn:microsoft.com/office/officeart/2005/8/layout/hList7"/>
    <dgm:cxn modelId="{A46545C9-FD76-47B2-BCA1-F4CB42C1BBD3}" type="presParOf" srcId="{B7D3006B-0E4F-4A14-9D62-084DFA999383}" destId="{DA00D0CC-A1E8-47B5-8BCC-4A12EED4F7A7}" srcOrd="4" destOrd="0" presId="urn:microsoft.com/office/officeart/2005/8/layout/hList7"/>
    <dgm:cxn modelId="{4F610FA6-7D17-406B-92E0-B8F485648430}" type="presParOf" srcId="{DA00D0CC-A1E8-47B5-8BCC-4A12EED4F7A7}" destId="{11C04EE1-2B0E-40AA-9BB6-AC08AFC472D9}" srcOrd="0" destOrd="0" presId="urn:microsoft.com/office/officeart/2005/8/layout/hList7"/>
    <dgm:cxn modelId="{5C20B252-1BD3-492C-ABD9-43B8EFCFCFBA}" type="presParOf" srcId="{DA00D0CC-A1E8-47B5-8BCC-4A12EED4F7A7}" destId="{FF215038-8AF8-49EA-810A-7ED5C9590DB1}" srcOrd="1" destOrd="0" presId="urn:microsoft.com/office/officeart/2005/8/layout/hList7"/>
    <dgm:cxn modelId="{73BA43AC-27F0-417A-8CDB-A55CA4FC0C88}" type="presParOf" srcId="{DA00D0CC-A1E8-47B5-8BCC-4A12EED4F7A7}" destId="{E80AB7F1-C33C-4E0F-9AE0-75B1450D0CBF}" srcOrd="2" destOrd="0" presId="urn:microsoft.com/office/officeart/2005/8/layout/hList7"/>
    <dgm:cxn modelId="{214E7F32-1B83-442C-8A90-B42EAD2EA38E}" type="presParOf" srcId="{DA00D0CC-A1E8-47B5-8BCC-4A12EED4F7A7}" destId="{9BBCDF5B-4257-4955-881B-CE4ECFC2FF10}" srcOrd="3" destOrd="0" presId="urn:microsoft.com/office/officeart/2005/8/layout/hList7"/>
    <dgm:cxn modelId="{E875C792-F322-481C-A8FB-104C24A4772F}" type="presParOf" srcId="{B7D3006B-0E4F-4A14-9D62-084DFA999383}" destId="{10A477A0-8901-4E86-A99B-854106654165}" srcOrd="5" destOrd="0" presId="urn:microsoft.com/office/officeart/2005/8/layout/hList7"/>
    <dgm:cxn modelId="{2D9A8C67-2A27-4D5D-AA6E-EAA8C25DF1A5}" type="presParOf" srcId="{B7D3006B-0E4F-4A14-9D62-084DFA999383}" destId="{447CABE3-2465-4219-84C4-834E88D24775}" srcOrd="6" destOrd="0" presId="urn:microsoft.com/office/officeart/2005/8/layout/hList7"/>
    <dgm:cxn modelId="{08FE45B7-3C54-48C1-A563-BE28053A2D19}" type="presParOf" srcId="{447CABE3-2465-4219-84C4-834E88D24775}" destId="{2AC33F25-BBA3-4646-8B5C-2167198618BD}" srcOrd="0" destOrd="0" presId="urn:microsoft.com/office/officeart/2005/8/layout/hList7"/>
    <dgm:cxn modelId="{3E74B70D-0B12-40FB-9EC5-1EBA8BDA133D}" type="presParOf" srcId="{447CABE3-2465-4219-84C4-834E88D24775}" destId="{5CE3F9AA-706C-4DC8-8B61-C2E2ABDDEBE8}" srcOrd="1" destOrd="0" presId="urn:microsoft.com/office/officeart/2005/8/layout/hList7"/>
    <dgm:cxn modelId="{7F3E2105-DFFF-4D39-9E62-B62FDE671464}" type="presParOf" srcId="{447CABE3-2465-4219-84C4-834E88D24775}" destId="{B9277665-FAA2-462C-ADA7-EE4D0DA5FC5C}" srcOrd="2" destOrd="0" presId="urn:microsoft.com/office/officeart/2005/8/layout/hList7"/>
    <dgm:cxn modelId="{FF809F4F-215B-45A0-890C-A6E0C08DFE20}" type="presParOf" srcId="{447CABE3-2465-4219-84C4-834E88D24775}" destId="{77D8F340-1399-4056-9205-11F9A8BD24A7}"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5A257D-A7CE-420B-8F82-C55E2978D7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D107C44-4F49-44E6-87B8-7CD73B15CAC0}">
      <dgm:prSet>
        <dgm:style>
          <a:lnRef idx="2">
            <a:schemeClr val="dk1"/>
          </a:lnRef>
          <a:fillRef idx="1">
            <a:schemeClr val="lt1"/>
          </a:fillRef>
          <a:effectRef idx="0">
            <a:schemeClr val="dk1"/>
          </a:effectRef>
          <a:fontRef idx="minor">
            <a:schemeClr val="dk1"/>
          </a:fontRef>
        </dgm:style>
      </dgm:prSet>
      <dgm:spPr/>
      <dgm:t>
        <a:bodyPr/>
        <a:lstStyle/>
        <a:p>
          <a:pPr rtl="0"/>
          <a:r>
            <a:rPr lang="en-US" b="1" i="0" dirty="0">
              <a:latin typeface="Roboto Slab" panose="020B0604020202020204" charset="0"/>
              <a:ea typeface="Roboto Slab" panose="020B0604020202020204" charset="0"/>
            </a:rPr>
            <a:t>Percentage Difference Between Average Handling Time for Most Frequent and Least Frequent Call Reasons:</a:t>
          </a:r>
          <a:endParaRPr lang="en-US" dirty="0">
            <a:latin typeface="Roboto Slab" panose="020B0604020202020204" charset="0"/>
            <a:ea typeface="Roboto Slab" panose="020B0604020202020204" charset="0"/>
          </a:endParaRPr>
        </a:p>
      </dgm:t>
    </dgm:pt>
    <dgm:pt modelId="{A026EE92-B961-4D54-8816-146F7379AE97}" type="parTrans" cxnId="{521B8AC5-7B68-4AA6-BA1A-AEBE6F600172}">
      <dgm:prSet/>
      <dgm:spPr/>
      <dgm:t>
        <a:bodyPr/>
        <a:lstStyle/>
        <a:p>
          <a:endParaRPr lang="en-US"/>
        </a:p>
      </dgm:t>
    </dgm:pt>
    <dgm:pt modelId="{3E0D9BAE-7DD9-4D2C-8505-86F8641B92E2}" type="sibTrans" cxnId="{521B8AC5-7B68-4AA6-BA1A-AEBE6F600172}">
      <dgm:prSet/>
      <dgm:spPr/>
      <dgm:t>
        <a:bodyPr/>
        <a:lstStyle/>
        <a:p>
          <a:endParaRPr lang="en-US"/>
        </a:p>
      </dgm:t>
    </dgm:pt>
    <dgm:pt modelId="{EB4A8A6B-CCB4-4B58-8D46-D48B1AA06DEF}" type="pres">
      <dgm:prSet presAssocID="{825A257D-A7CE-420B-8F82-C55E2978D7BC}" presName="linear" presStyleCnt="0">
        <dgm:presLayoutVars>
          <dgm:animLvl val="lvl"/>
          <dgm:resizeHandles val="exact"/>
        </dgm:presLayoutVars>
      </dgm:prSet>
      <dgm:spPr/>
    </dgm:pt>
    <dgm:pt modelId="{47E4EA99-2584-4419-B417-14E2D94147C3}" type="pres">
      <dgm:prSet presAssocID="{ED107C44-4F49-44E6-87B8-7CD73B15CAC0}" presName="parentText" presStyleLbl="node1" presStyleIdx="0" presStyleCnt="1">
        <dgm:presLayoutVars>
          <dgm:chMax val="0"/>
          <dgm:bulletEnabled val="1"/>
        </dgm:presLayoutVars>
      </dgm:prSet>
      <dgm:spPr/>
    </dgm:pt>
  </dgm:ptLst>
  <dgm:cxnLst>
    <dgm:cxn modelId="{FB044A30-5BB6-4D06-949C-2BC55E324B34}" type="presOf" srcId="{ED107C44-4F49-44E6-87B8-7CD73B15CAC0}" destId="{47E4EA99-2584-4419-B417-14E2D94147C3}" srcOrd="0" destOrd="0" presId="urn:microsoft.com/office/officeart/2005/8/layout/vList2"/>
    <dgm:cxn modelId="{521B8AC5-7B68-4AA6-BA1A-AEBE6F600172}" srcId="{825A257D-A7CE-420B-8F82-C55E2978D7BC}" destId="{ED107C44-4F49-44E6-87B8-7CD73B15CAC0}" srcOrd="0" destOrd="0" parTransId="{A026EE92-B961-4D54-8816-146F7379AE97}" sibTransId="{3E0D9BAE-7DD9-4D2C-8505-86F8641B92E2}"/>
    <dgm:cxn modelId="{EF30E6DF-E9A2-49A1-A3A9-38F145CCB028}" type="presOf" srcId="{825A257D-A7CE-420B-8F82-C55E2978D7BC}" destId="{EB4A8A6B-CCB4-4B58-8D46-D48B1AA06DEF}" srcOrd="0" destOrd="0" presId="urn:microsoft.com/office/officeart/2005/8/layout/vList2"/>
    <dgm:cxn modelId="{CCD73B8A-D26B-4962-9755-28FF2F5634F1}" type="presParOf" srcId="{EB4A8A6B-CCB4-4B58-8D46-D48B1AA06DEF}" destId="{47E4EA99-2584-4419-B417-14E2D94147C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383F903-D707-46D8-84E4-146FCDFC0575}" type="doc">
      <dgm:prSet loTypeId="urn:microsoft.com/office/officeart/2008/layout/PictureStrips" loCatId="list" qsTypeId="urn:microsoft.com/office/officeart/2005/8/quickstyle/3d3" qsCatId="3D" csTypeId="urn:microsoft.com/office/officeart/2005/8/colors/colorful3" csCatId="colorful" phldr="1"/>
      <dgm:spPr/>
      <dgm:t>
        <a:bodyPr/>
        <a:lstStyle/>
        <a:p>
          <a:endParaRPr lang="en-US"/>
        </a:p>
      </dgm:t>
    </dgm:pt>
    <dgm:pt modelId="{B043408C-CAFD-4450-9B8A-CE95C14F8322}">
      <dgm:prSet custT="1"/>
      <dgm:spPr/>
      <dgm:t>
        <a:bodyPr/>
        <a:lstStyle/>
        <a:p>
          <a:pPr>
            <a:lnSpc>
              <a:spcPct val="100000"/>
            </a:lnSpc>
          </a:pPr>
          <a:r>
            <a:rPr lang="en-US" sz="1200" b="1" u="sng" dirty="0">
              <a:latin typeface="Times New Roman" panose="02020603050405020304" pitchFamily="18" charset="0"/>
              <a:cs typeface="Times New Roman" panose="02020603050405020304" pitchFamily="18" charset="0"/>
            </a:rPr>
            <a:t>IRROPS (Irregular Operations)</a:t>
          </a:r>
          <a:r>
            <a:rPr lang="en-US" sz="1200" u="sng"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br>
            <a:rPr lang="en-US" sz="900" dirty="0">
              <a:latin typeface="Times New Roman" panose="02020603050405020304" pitchFamily="18" charset="0"/>
              <a:cs typeface="Times New Roman" panose="02020603050405020304" pitchFamily="18" charset="0"/>
            </a:rPr>
          </a:br>
          <a:r>
            <a:rPr lang="en-US" sz="900" dirty="0">
              <a:latin typeface="Times New Roman" panose="02020603050405020304" pitchFamily="18" charset="0"/>
              <a:cs typeface="Times New Roman" panose="02020603050405020304" pitchFamily="18" charset="0"/>
            </a:rPr>
            <a:t>I</a:t>
          </a:r>
          <a:r>
            <a:rPr lang="en-US" sz="900" b="1" dirty="0">
              <a:latin typeface="Times New Roman" panose="02020603050405020304" pitchFamily="18" charset="0"/>
              <a:cs typeface="Times New Roman" panose="02020603050405020304" pitchFamily="18" charset="0"/>
            </a:rPr>
            <a:t>nsights</a:t>
          </a:r>
          <a:r>
            <a:rPr lang="en-US" sz="900" dirty="0">
              <a:latin typeface="Times New Roman" panose="02020603050405020304" pitchFamily="18" charset="0"/>
              <a:cs typeface="Times New Roman" panose="02020603050405020304" pitchFamily="18" charset="0"/>
            </a:rPr>
            <a:t>: Customers often inquire about flight disruptions due to weather or operational issues. These queries can overwhelm agents during irregular operations.</a:t>
          </a:r>
          <a:br>
            <a:rPr lang="en-US" sz="900" dirty="0">
              <a:latin typeface="Times New Roman" panose="02020603050405020304" pitchFamily="18" charset="0"/>
              <a:cs typeface="Times New Roman" panose="02020603050405020304" pitchFamily="18" charset="0"/>
            </a:rPr>
          </a:br>
          <a:br>
            <a:rPr lang="en-US" sz="900" dirty="0">
              <a:latin typeface="Times New Roman" panose="02020603050405020304" pitchFamily="18" charset="0"/>
              <a:cs typeface="Times New Roman" panose="02020603050405020304" pitchFamily="18" charset="0"/>
            </a:rPr>
          </a:br>
          <a:r>
            <a:rPr lang="en-US" sz="900" b="1" dirty="0">
              <a:latin typeface="Times New Roman" panose="02020603050405020304" pitchFamily="18" charset="0"/>
              <a:cs typeface="Times New Roman" panose="02020603050405020304" pitchFamily="18" charset="0"/>
            </a:rPr>
            <a:t>Solution</a:t>
          </a:r>
          <a:r>
            <a:rPr lang="en-US" sz="900" dirty="0">
              <a:latin typeface="Times New Roman" panose="02020603050405020304" pitchFamily="18" charset="0"/>
              <a:cs typeface="Times New Roman" panose="02020603050405020304" pitchFamily="18" charset="0"/>
            </a:rPr>
            <a:t>: Enhance IVR to provide automated updates on flight delays, cancellations, and rebooking options. Integrate real-time data from the airline’s flight management system to offer self-service for rebooking or refunds.</a:t>
          </a:r>
        </a:p>
      </dgm:t>
    </dgm:pt>
    <dgm:pt modelId="{7A119BEE-7C6D-473B-9B3B-7254C69A5518}" type="parTrans" cxnId="{9EEDF607-7359-49CF-BBB5-ED82D05C560D}">
      <dgm:prSet/>
      <dgm:spPr/>
      <dgm:t>
        <a:bodyPr/>
        <a:lstStyle/>
        <a:p>
          <a:endParaRPr lang="en-US"/>
        </a:p>
      </dgm:t>
    </dgm:pt>
    <dgm:pt modelId="{95FBFF5C-C51E-4EDC-9300-092128ABEB74}" type="sibTrans" cxnId="{9EEDF607-7359-49CF-BBB5-ED82D05C560D}">
      <dgm:prSet/>
      <dgm:spPr/>
      <dgm:t>
        <a:bodyPr/>
        <a:lstStyle/>
        <a:p>
          <a:endParaRPr lang="en-US"/>
        </a:p>
      </dgm:t>
    </dgm:pt>
    <dgm:pt modelId="{BEF7BC4C-4BC2-4746-8CDF-F5A94CC1AE2C}">
      <dgm:prSet custT="1"/>
      <dgm:spPr/>
      <dgm:t>
        <a:bodyPr/>
        <a:lstStyle/>
        <a:p>
          <a:pPr>
            <a:lnSpc>
              <a:spcPct val="100000"/>
            </a:lnSpc>
          </a:pPr>
          <a:r>
            <a:rPr lang="en-US" sz="1200" b="1" u="sng" dirty="0">
              <a:latin typeface="Times New Roman" panose="02020603050405020304" pitchFamily="18" charset="0"/>
              <a:cs typeface="Times New Roman" panose="02020603050405020304" pitchFamily="18" charset="0"/>
            </a:rPr>
            <a:t>Voluntary Change</a:t>
          </a:r>
          <a:r>
            <a:rPr lang="en-US" sz="1200" u="sng"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br>
            <a:rPr lang="en-US" sz="900" dirty="0">
              <a:latin typeface="Times New Roman" panose="02020603050405020304" pitchFamily="18" charset="0"/>
              <a:cs typeface="Times New Roman" panose="02020603050405020304" pitchFamily="18" charset="0"/>
            </a:rPr>
          </a:br>
          <a:r>
            <a:rPr lang="en-US" sz="900" b="1" dirty="0">
              <a:latin typeface="Times New Roman" panose="02020603050405020304" pitchFamily="18" charset="0"/>
              <a:cs typeface="Times New Roman" panose="02020603050405020304" pitchFamily="18" charset="0"/>
            </a:rPr>
            <a:t>Insights</a:t>
          </a:r>
          <a:r>
            <a:rPr lang="en-US" sz="900" dirty="0">
              <a:latin typeface="Times New Roman" panose="02020603050405020304" pitchFamily="18" charset="0"/>
              <a:cs typeface="Times New Roman" panose="02020603050405020304" pitchFamily="18" charset="0"/>
            </a:rPr>
            <a:t>: Many calls are related to customers voluntarily changing flights or booking details. Handling these through agents increases AHT unnecessarily.</a:t>
          </a:r>
          <a:br>
            <a:rPr lang="en-US" sz="900" dirty="0">
              <a:latin typeface="Times New Roman" panose="02020603050405020304" pitchFamily="18" charset="0"/>
              <a:cs typeface="Times New Roman" panose="02020603050405020304" pitchFamily="18" charset="0"/>
            </a:rPr>
          </a:br>
          <a:br>
            <a:rPr lang="en-US" sz="900" dirty="0">
              <a:latin typeface="Times New Roman" panose="02020603050405020304" pitchFamily="18" charset="0"/>
              <a:cs typeface="Times New Roman" panose="02020603050405020304" pitchFamily="18" charset="0"/>
            </a:rPr>
          </a:br>
          <a:r>
            <a:rPr lang="en-US" sz="900" b="1" dirty="0">
              <a:latin typeface="Times New Roman" panose="02020603050405020304" pitchFamily="18" charset="0"/>
              <a:cs typeface="Times New Roman" panose="02020603050405020304" pitchFamily="18" charset="0"/>
            </a:rPr>
            <a:t>Solution</a:t>
          </a:r>
          <a:r>
            <a:rPr lang="en-US" sz="900" dirty="0">
              <a:latin typeface="Times New Roman" panose="02020603050405020304" pitchFamily="18" charset="0"/>
              <a:cs typeface="Times New Roman" panose="02020603050405020304" pitchFamily="18" charset="0"/>
            </a:rPr>
            <a:t>: The IVR system can provide options to modify bookings, change flight dates, and seats. A self-service portal integrated into the IVR can allow customers to make changes on their own without agent intervention.</a:t>
          </a:r>
        </a:p>
      </dgm:t>
    </dgm:pt>
    <dgm:pt modelId="{DDA9B11F-69F6-43D1-870E-45F7943CF909}" type="parTrans" cxnId="{7F86482C-482F-4E55-8AFB-4A9A0410D22A}">
      <dgm:prSet/>
      <dgm:spPr/>
      <dgm:t>
        <a:bodyPr/>
        <a:lstStyle/>
        <a:p>
          <a:endParaRPr lang="en-US"/>
        </a:p>
      </dgm:t>
    </dgm:pt>
    <dgm:pt modelId="{FAE8D6B7-CC30-436F-B23D-B1E710702BAF}" type="sibTrans" cxnId="{7F86482C-482F-4E55-8AFB-4A9A0410D22A}">
      <dgm:prSet/>
      <dgm:spPr/>
      <dgm:t>
        <a:bodyPr/>
        <a:lstStyle/>
        <a:p>
          <a:endParaRPr lang="en-US"/>
        </a:p>
      </dgm:t>
    </dgm:pt>
    <dgm:pt modelId="{82544F96-3723-4FEE-B1AA-B347706F9464}">
      <dgm:prSet custT="1"/>
      <dgm:spPr/>
      <dgm:t>
        <a:bodyPr/>
        <a:lstStyle/>
        <a:p>
          <a:pPr>
            <a:lnSpc>
              <a:spcPct val="100000"/>
            </a:lnSpc>
          </a:pPr>
          <a:r>
            <a:rPr lang="en-US" sz="1200" b="1" u="sng" dirty="0">
              <a:latin typeface="Times New Roman" panose="02020603050405020304" pitchFamily="18" charset="0"/>
              <a:cs typeface="Times New Roman" panose="02020603050405020304" pitchFamily="18" charset="0"/>
            </a:rPr>
            <a:t>Seating</a:t>
          </a:r>
          <a:r>
            <a:rPr lang="en-US" sz="1200"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br>
            <a:rPr lang="en-US" sz="900" dirty="0">
              <a:latin typeface="Times New Roman" panose="02020603050405020304" pitchFamily="18" charset="0"/>
              <a:cs typeface="Times New Roman" panose="02020603050405020304" pitchFamily="18" charset="0"/>
            </a:rPr>
          </a:br>
          <a:r>
            <a:rPr lang="en-US" sz="900" b="1" dirty="0">
              <a:latin typeface="Times New Roman" panose="02020603050405020304" pitchFamily="18" charset="0"/>
              <a:cs typeface="Times New Roman" panose="02020603050405020304" pitchFamily="18" charset="0"/>
            </a:rPr>
            <a:t>Insights</a:t>
          </a:r>
          <a:r>
            <a:rPr lang="en-US" sz="900" dirty="0">
              <a:latin typeface="Times New Roman" panose="02020603050405020304" pitchFamily="18" charset="0"/>
              <a:cs typeface="Times New Roman" panose="02020603050405020304" pitchFamily="18" charset="0"/>
            </a:rPr>
            <a:t>: Customers frequently call to change or inquire about seat assignments, which can be easily automated.</a:t>
          </a:r>
          <a:br>
            <a:rPr lang="en-US" sz="900" dirty="0">
              <a:latin typeface="Times New Roman" panose="02020603050405020304" pitchFamily="18" charset="0"/>
              <a:cs typeface="Times New Roman" panose="02020603050405020304" pitchFamily="18" charset="0"/>
            </a:rPr>
          </a:br>
          <a:br>
            <a:rPr lang="en-US" sz="900" dirty="0">
              <a:latin typeface="Times New Roman" panose="02020603050405020304" pitchFamily="18" charset="0"/>
              <a:cs typeface="Times New Roman" panose="02020603050405020304" pitchFamily="18" charset="0"/>
            </a:rPr>
          </a:br>
          <a:r>
            <a:rPr lang="en-US" sz="900" b="1" dirty="0">
              <a:latin typeface="Times New Roman" panose="02020603050405020304" pitchFamily="18" charset="0"/>
              <a:cs typeface="Times New Roman" panose="02020603050405020304" pitchFamily="18" charset="0"/>
            </a:rPr>
            <a:t>Solution</a:t>
          </a:r>
          <a:r>
            <a:rPr lang="en-US" sz="900" dirty="0">
              <a:latin typeface="Times New Roman" panose="02020603050405020304" pitchFamily="18" charset="0"/>
              <a:cs typeface="Times New Roman" panose="02020603050405020304" pitchFamily="18" charset="0"/>
            </a:rPr>
            <a:t>: Offer real-time seat selection via the IVR. Customers should be able to view available seats and change their seating preferences through an automated system, especially for routine seat changes or upgrades.</a:t>
          </a:r>
        </a:p>
      </dgm:t>
    </dgm:pt>
    <dgm:pt modelId="{7C76B989-F42F-4CB3-ACC6-D4EC60DB775B}" type="parTrans" cxnId="{D0E17A82-32A4-491E-934F-B5C6D4725088}">
      <dgm:prSet/>
      <dgm:spPr/>
      <dgm:t>
        <a:bodyPr/>
        <a:lstStyle/>
        <a:p>
          <a:endParaRPr lang="en-US"/>
        </a:p>
      </dgm:t>
    </dgm:pt>
    <dgm:pt modelId="{FB415AB6-48FD-4F11-A765-06CE23F78584}" type="sibTrans" cxnId="{D0E17A82-32A4-491E-934F-B5C6D4725088}">
      <dgm:prSet/>
      <dgm:spPr/>
      <dgm:t>
        <a:bodyPr/>
        <a:lstStyle/>
        <a:p>
          <a:endParaRPr lang="en-US"/>
        </a:p>
      </dgm:t>
    </dgm:pt>
    <dgm:pt modelId="{7F6708F5-03A9-415B-86F8-A4AED4E3339D}">
      <dgm:prSet custT="1"/>
      <dgm:spPr/>
      <dgm:t>
        <a:bodyPr/>
        <a:lstStyle/>
        <a:p>
          <a:pPr>
            <a:lnSpc>
              <a:spcPct val="100000"/>
            </a:lnSpc>
          </a:pPr>
          <a:r>
            <a:rPr lang="en-US" sz="1200" b="1" u="sng" dirty="0">
              <a:latin typeface="Times New Roman" panose="02020603050405020304" pitchFamily="18" charset="0"/>
              <a:cs typeface="Times New Roman" panose="02020603050405020304" pitchFamily="18" charset="0"/>
            </a:rPr>
            <a:t>Mileage Plus</a:t>
          </a:r>
          <a:r>
            <a:rPr lang="en-US" sz="1200" dirty="0">
              <a:latin typeface="Times New Roman" panose="02020603050405020304" pitchFamily="18" charset="0"/>
              <a:cs typeface="Times New Roman" panose="02020603050405020304" pitchFamily="18" charset="0"/>
            </a:rPr>
            <a:t>:</a:t>
          </a:r>
          <a:br>
            <a:rPr lang="en-US" sz="900" dirty="0">
              <a:latin typeface="Times New Roman" panose="02020603050405020304" pitchFamily="18" charset="0"/>
              <a:cs typeface="Times New Roman" panose="02020603050405020304" pitchFamily="18" charset="0"/>
            </a:rPr>
          </a:br>
          <a:br>
            <a:rPr lang="en-US" sz="900" dirty="0">
              <a:latin typeface="Times New Roman" panose="02020603050405020304" pitchFamily="18" charset="0"/>
              <a:cs typeface="Times New Roman" panose="02020603050405020304" pitchFamily="18" charset="0"/>
            </a:rPr>
          </a:br>
          <a:r>
            <a:rPr lang="en-US" sz="900" b="1" dirty="0">
              <a:latin typeface="Times New Roman" panose="02020603050405020304" pitchFamily="18" charset="0"/>
              <a:cs typeface="Times New Roman" panose="02020603050405020304" pitchFamily="18" charset="0"/>
            </a:rPr>
            <a:t>Insights</a:t>
          </a:r>
          <a:r>
            <a:rPr lang="en-US" sz="900" dirty="0">
              <a:latin typeface="Times New Roman" panose="02020603050405020304" pitchFamily="18" charset="0"/>
              <a:cs typeface="Times New Roman" panose="02020603050405020304" pitchFamily="18" charset="0"/>
            </a:rPr>
            <a:t>: Loyalty program inquiries like account balance, point redemption, or status upgrades are common but simple enough for self-service.</a:t>
          </a:r>
          <a:br>
            <a:rPr lang="en-US" sz="900" dirty="0">
              <a:latin typeface="Times New Roman" panose="02020603050405020304" pitchFamily="18" charset="0"/>
              <a:cs typeface="Times New Roman" panose="02020603050405020304" pitchFamily="18" charset="0"/>
            </a:rPr>
          </a:br>
          <a:br>
            <a:rPr lang="en-US" sz="900" dirty="0">
              <a:latin typeface="Times New Roman" panose="02020603050405020304" pitchFamily="18" charset="0"/>
              <a:cs typeface="Times New Roman" panose="02020603050405020304" pitchFamily="18" charset="0"/>
            </a:rPr>
          </a:br>
          <a:r>
            <a:rPr lang="en-US" sz="900" b="1" dirty="0">
              <a:latin typeface="Times New Roman" panose="02020603050405020304" pitchFamily="18" charset="0"/>
              <a:cs typeface="Times New Roman" panose="02020603050405020304" pitchFamily="18" charset="0"/>
            </a:rPr>
            <a:t>Solution</a:t>
          </a:r>
          <a:r>
            <a:rPr lang="en-US" sz="900" dirty="0">
              <a:latin typeface="Times New Roman" panose="02020603050405020304" pitchFamily="18" charset="0"/>
              <a:cs typeface="Times New Roman" panose="02020603050405020304" pitchFamily="18" charset="0"/>
            </a:rPr>
            <a:t>: Allow IVR to handle Mileage Plus account balance checks, point redemption, and upgrade requests. Offer automated solutions for these queries to reduce agent workload.</a:t>
          </a:r>
        </a:p>
      </dgm:t>
    </dgm:pt>
    <dgm:pt modelId="{CA970EC8-69BB-4A2F-B91D-AD516F27F63E}" type="parTrans" cxnId="{CBE69CC7-3357-491E-B7E1-D60CD3A587B6}">
      <dgm:prSet/>
      <dgm:spPr/>
      <dgm:t>
        <a:bodyPr/>
        <a:lstStyle/>
        <a:p>
          <a:endParaRPr lang="en-US"/>
        </a:p>
      </dgm:t>
    </dgm:pt>
    <dgm:pt modelId="{E3A72675-EDAC-4FCC-9F06-DBA0DA543CC6}" type="sibTrans" cxnId="{CBE69CC7-3357-491E-B7E1-D60CD3A587B6}">
      <dgm:prSet/>
      <dgm:spPr/>
      <dgm:t>
        <a:bodyPr/>
        <a:lstStyle/>
        <a:p>
          <a:endParaRPr lang="en-US"/>
        </a:p>
      </dgm:t>
    </dgm:pt>
    <dgm:pt modelId="{E6C99903-8D79-4240-B745-80D0A3CB6AAB}" type="pres">
      <dgm:prSet presAssocID="{E383F903-D707-46D8-84E4-146FCDFC0575}" presName="Name0" presStyleCnt="0">
        <dgm:presLayoutVars>
          <dgm:dir/>
          <dgm:resizeHandles val="exact"/>
        </dgm:presLayoutVars>
      </dgm:prSet>
      <dgm:spPr/>
    </dgm:pt>
    <dgm:pt modelId="{69FF0CD4-90C4-426A-8EE6-2F48749AF480}" type="pres">
      <dgm:prSet presAssocID="{B043408C-CAFD-4450-9B8A-CE95C14F8322}" presName="composite" presStyleCnt="0"/>
      <dgm:spPr/>
    </dgm:pt>
    <dgm:pt modelId="{06C39F45-05F3-4EF9-B960-7726A9F462DC}" type="pres">
      <dgm:prSet presAssocID="{B043408C-CAFD-4450-9B8A-CE95C14F8322}" presName="rect1" presStyleLbl="trAlignAcc1" presStyleIdx="0" presStyleCnt="4">
        <dgm:presLayoutVars>
          <dgm:bulletEnabled val="1"/>
        </dgm:presLayoutVars>
      </dgm:prSet>
      <dgm:spPr/>
    </dgm:pt>
    <dgm:pt modelId="{3CE0A333-542A-4DF0-A611-940000A78D4C}" type="pres">
      <dgm:prSet presAssocID="{B043408C-CAFD-4450-9B8A-CE95C14F8322}"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10DCF064-960A-4677-B784-F80AA1DDA076}" type="pres">
      <dgm:prSet presAssocID="{95FBFF5C-C51E-4EDC-9300-092128ABEB74}" presName="sibTrans" presStyleCnt="0"/>
      <dgm:spPr/>
    </dgm:pt>
    <dgm:pt modelId="{2E06D057-BF49-4814-84EB-EFE882B9365B}" type="pres">
      <dgm:prSet presAssocID="{BEF7BC4C-4BC2-4746-8CDF-F5A94CC1AE2C}" presName="composite" presStyleCnt="0"/>
      <dgm:spPr/>
    </dgm:pt>
    <dgm:pt modelId="{71E49279-1E9E-467E-B8D4-9F8B3F441E98}" type="pres">
      <dgm:prSet presAssocID="{BEF7BC4C-4BC2-4746-8CDF-F5A94CC1AE2C}" presName="rect1" presStyleLbl="trAlignAcc1" presStyleIdx="1" presStyleCnt="4">
        <dgm:presLayoutVars>
          <dgm:bulletEnabled val="1"/>
        </dgm:presLayoutVars>
      </dgm:prSet>
      <dgm:spPr/>
    </dgm:pt>
    <dgm:pt modelId="{FB8D51DF-7D8B-4398-9363-B04AC9F51F5A}" type="pres">
      <dgm:prSet presAssocID="{BEF7BC4C-4BC2-4746-8CDF-F5A94CC1AE2C}"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63000" r="-63000"/>
          </a:stretch>
        </a:blipFill>
      </dgm:spPr>
    </dgm:pt>
    <dgm:pt modelId="{CC6C71B6-1DBC-4AC7-A589-10D2EC46C700}" type="pres">
      <dgm:prSet presAssocID="{FAE8D6B7-CC30-436F-B23D-B1E710702BAF}" presName="sibTrans" presStyleCnt="0"/>
      <dgm:spPr/>
    </dgm:pt>
    <dgm:pt modelId="{EF867BA4-12DD-4AA6-BD08-82E460A3A7A3}" type="pres">
      <dgm:prSet presAssocID="{82544F96-3723-4FEE-B1AA-B347706F9464}" presName="composite" presStyleCnt="0"/>
      <dgm:spPr/>
    </dgm:pt>
    <dgm:pt modelId="{33CA8C82-B2E4-4D56-8AFF-FB29F598146D}" type="pres">
      <dgm:prSet presAssocID="{82544F96-3723-4FEE-B1AA-B347706F9464}" presName="rect1" presStyleLbl="trAlignAcc1" presStyleIdx="2" presStyleCnt="4">
        <dgm:presLayoutVars>
          <dgm:bulletEnabled val="1"/>
        </dgm:presLayoutVars>
      </dgm:prSet>
      <dgm:spPr/>
    </dgm:pt>
    <dgm:pt modelId="{F829309D-9B80-4741-9A50-A0307121AF19}" type="pres">
      <dgm:prSet presAssocID="{82544F96-3723-4FEE-B1AA-B347706F9464}"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63000" r="-63000"/>
          </a:stretch>
        </a:blipFill>
      </dgm:spPr>
    </dgm:pt>
    <dgm:pt modelId="{67959D2B-4F38-4E5B-80B0-47118D315F47}" type="pres">
      <dgm:prSet presAssocID="{FB415AB6-48FD-4F11-A765-06CE23F78584}" presName="sibTrans" presStyleCnt="0"/>
      <dgm:spPr/>
    </dgm:pt>
    <dgm:pt modelId="{287ED0D7-86B2-44F5-A8CA-798018192C4F}" type="pres">
      <dgm:prSet presAssocID="{7F6708F5-03A9-415B-86F8-A4AED4E3339D}" presName="composite" presStyleCnt="0"/>
      <dgm:spPr/>
    </dgm:pt>
    <dgm:pt modelId="{CB1F7468-2D22-497A-9E42-0E9D877FF4EB}" type="pres">
      <dgm:prSet presAssocID="{7F6708F5-03A9-415B-86F8-A4AED4E3339D}" presName="rect1" presStyleLbl="trAlignAcc1" presStyleIdx="3" presStyleCnt="4">
        <dgm:presLayoutVars>
          <dgm:bulletEnabled val="1"/>
        </dgm:presLayoutVars>
      </dgm:prSet>
      <dgm:spPr/>
    </dgm:pt>
    <dgm:pt modelId="{495FB3A9-E5DD-46BC-A4BA-619293D46F19}" type="pres">
      <dgm:prSet presAssocID="{7F6708F5-03A9-415B-86F8-A4AED4E3339D}"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82000" r="-82000"/>
          </a:stretch>
        </a:blipFill>
      </dgm:spPr>
    </dgm:pt>
  </dgm:ptLst>
  <dgm:cxnLst>
    <dgm:cxn modelId="{9EEDF607-7359-49CF-BBB5-ED82D05C560D}" srcId="{E383F903-D707-46D8-84E4-146FCDFC0575}" destId="{B043408C-CAFD-4450-9B8A-CE95C14F8322}" srcOrd="0" destOrd="0" parTransId="{7A119BEE-7C6D-473B-9B3B-7254C69A5518}" sibTransId="{95FBFF5C-C51E-4EDC-9300-092128ABEB74}"/>
    <dgm:cxn modelId="{7F86482C-482F-4E55-8AFB-4A9A0410D22A}" srcId="{E383F903-D707-46D8-84E4-146FCDFC0575}" destId="{BEF7BC4C-4BC2-4746-8CDF-F5A94CC1AE2C}" srcOrd="1" destOrd="0" parTransId="{DDA9B11F-69F6-43D1-870E-45F7943CF909}" sibTransId="{FAE8D6B7-CC30-436F-B23D-B1E710702BAF}"/>
    <dgm:cxn modelId="{78192F41-947C-4C35-B551-4E8441BEE859}" type="presOf" srcId="{E383F903-D707-46D8-84E4-146FCDFC0575}" destId="{E6C99903-8D79-4240-B745-80D0A3CB6AAB}" srcOrd="0" destOrd="0" presId="urn:microsoft.com/office/officeart/2008/layout/PictureStrips"/>
    <dgm:cxn modelId="{D0E17A82-32A4-491E-934F-B5C6D4725088}" srcId="{E383F903-D707-46D8-84E4-146FCDFC0575}" destId="{82544F96-3723-4FEE-B1AA-B347706F9464}" srcOrd="2" destOrd="0" parTransId="{7C76B989-F42F-4CB3-ACC6-D4EC60DB775B}" sibTransId="{FB415AB6-48FD-4F11-A765-06CE23F78584}"/>
    <dgm:cxn modelId="{0888B0A1-CBE4-4694-8E04-630B5C44061B}" type="presOf" srcId="{BEF7BC4C-4BC2-4746-8CDF-F5A94CC1AE2C}" destId="{71E49279-1E9E-467E-B8D4-9F8B3F441E98}" srcOrd="0" destOrd="0" presId="urn:microsoft.com/office/officeart/2008/layout/PictureStrips"/>
    <dgm:cxn modelId="{8087E2C2-E6E5-4257-B873-B1333685025D}" type="presOf" srcId="{B043408C-CAFD-4450-9B8A-CE95C14F8322}" destId="{06C39F45-05F3-4EF9-B960-7726A9F462DC}" srcOrd="0" destOrd="0" presId="urn:microsoft.com/office/officeart/2008/layout/PictureStrips"/>
    <dgm:cxn modelId="{CBE69CC7-3357-491E-B7E1-D60CD3A587B6}" srcId="{E383F903-D707-46D8-84E4-146FCDFC0575}" destId="{7F6708F5-03A9-415B-86F8-A4AED4E3339D}" srcOrd="3" destOrd="0" parTransId="{CA970EC8-69BB-4A2F-B91D-AD516F27F63E}" sibTransId="{E3A72675-EDAC-4FCC-9F06-DBA0DA543CC6}"/>
    <dgm:cxn modelId="{05C7E4F0-2A6C-41E7-A962-5BF43FDEADEC}" type="presOf" srcId="{82544F96-3723-4FEE-B1AA-B347706F9464}" destId="{33CA8C82-B2E4-4D56-8AFF-FB29F598146D}" srcOrd="0" destOrd="0" presId="urn:microsoft.com/office/officeart/2008/layout/PictureStrips"/>
    <dgm:cxn modelId="{4F6D5FFD-85EE-4B4A-A9A3-A1B2340701C9}" type="presOf" srcId="{7F6708F5-03A9-415B-86F8-A4AED4E3339D}" destId="{CB1F7468-2D22-497A-9E42-0E9D877FF4EB}" srcOrd="0" destOrd="0" presId="urn:microsoft.com/office/officeart/2008/layout/PictureStrips"/>
    <dgm:cxn modelId="{29655E84-09AF-4708-B3A6-53AF6F277F48}" type="presParOf" srcId="{E6C99903-8D79-4240-B745-80D0A3CB6AAB}" destId="{69FF0CD4-90C4-426A-8EE6-2F48749AF480}" srcOrd="0" destOrd="0" presId="urn:microsoft.com/office/officeart/2008/layout/PictureStrips"/>
    <dgm:cxn modelId="{19C37C42-0C45-441E-A79E-7028D7EFBD2E}" type="presParOf" srcId="{69FF0CD4-90C4-426A-8EE6-2F48749AF480}" destId="{06C39F45-05F3-4EF9-B960-7726A9F462DC}" srcOrd="0" destOrd="0" presId="urn:microsoft.com/office/officeart/2008/layout/PictureStrips"/>
    <dgm:cxn modelId="{B550C5DF-4DC1-478E-8241-E7E9DE6EFB39}" type="presParOf" srcId="{69FF0CD4-90C4-426A-8EE6-2F48749AF480}" destId="{3CE0A333-542A-4DF0-A611-940000A78D4C}" srcOrd="1" destOrd="0" presId="urn:microsoft.com/office/officeart/2008/layout/PictureStrips"/>
    <dgm:cxn modelId="{44C0A9AD-B801-4C7A-AF74-0D339272AB75}" type="presParOf" srcId="{E6C99903-8D79-4240-B745-80D0A3CB6AAB}" destId="{10DCF064-960A-4677-B784-F80AA1DDA076}" srcOrd="1" destOrd="0" presId="urn:microsoft.com/office/officeart/2008/layout/PictureStrips"/>
    <dgm:cxn modelId="{CC274598-3A87-4328-99F6-146EF54E5DD0}" type="presParOf" srcId="{E6C99903-8D79-4240-B745-80D0A3CB6AAB}" destId="{2E06D057-BF49-4814-84EB-EFE882B9365B}" srcOrd="2" destOrd="0" presId="urn:microsoft.com/office/officeart/2008/layout/PictureStrips"/>
    <dgm:cxn modelId="{0311DC2D-7B71-4C9F-9407-23F1AA06E833}" type="presParOf" srcId="{2E06D057-BF49-4814-84EB-EFE882B9365B}" destId="{71E49279-1E9E-467E-B8D4-9F8B3F441E98}" srcOrd="0" destOrd="0" presId="urn:microsoft.com/office/officeart/2008/layout/PictureStrips"/>
    <dgm:cxn modelId="{626CF22F-DC46-449C-A524-7956824B4383}" type="presParOf" srcId="{2E06D057-BF49-4814-84EB-EFE882B9365B}" destId="{FB8D51DF-7D8B-4398-9363-B04AC9F51F5A}" srcOrd="1" destOrd="0" presId="urn:microsoft.com/office/officeart/2008/layout/PictureStrips"/>
    <dgm:cxn modelId="{6F7E5C5D-B7B7-4517-80A4-F5CA8DBB6279}" type="presParOf" srcId="{E6C99903-8D79-4240-B745-80D0A3CB6AAB}" destId="{CC6C71B6-1DBC-4AC7-A589-10D2EC46C700}" srcOrd="3" destOrd="0" presId="urn:microsoft.com/office/officeart/2008/layout/PictureStrips"/>
    <dgm:cxn modelId="{B7727386-5A1A-407A-A686-6E065D884271}" type="presParOf" srcId="{E6C99903-8D79-4240-B745-80D0A3CB6AAB}" destId="{EF867BA4-12DD-4AA6-BD08-82E460A3A7A3}" srcOrd="4" destOrd="0" presId="urn:microsoft.com/office/officeart/2008/layout/PictureStrips"/>
    <dgm:cxn modelId="{AA9801E0-B7D2-4E6B-9003-3E826206669F}" type="presParOf" srcId="{EF867BA4-12DD-4AA6-BD08-82E460A3A7A3}" destId="{33CA8C82-B2E4-4D56-8AFF-FB29F598146D}" srcOrd="0" destOrd="0" presId="urn:microsoft.com/office/officeart/2008/layout/PictureStrips"/>
    <dgm:cxn modelId="{F05FCEAE-E0CD-4F89-8407-B2342DC0DEC7}" type="presParOf" srcId="{EF867BA4-12DD-4AA6-BD08-82E460A3A7A3}" destId="{F829309D-9B80-4741-9A50-A0307121AF19}" srcOrd="1" destOrd="0" presId="urn:microsoft.com/office/officeart/2008/layout/PictureStrips"/>
    <dgm:cxn modelId="{39268690-FB8C-461C-813F-CD802ED2B596}" type="presParOf" srcId="{E6C99903-8D79-4240-B745-80D0A3CB6AAB}" destId="{67959D2B-4F38-4E5B-80B0-47118D315F47}" srcOrd="5" destOrd="0" presId="urn:microsoft.com/office/officeart/2008/layout/PictureStrips"/>
    <dgm:cxn modelId="{385D7A63-A508-48A3-95AF-1D0ACC11EFCF}" type="presParOf" srcId="{E6C99903-8D79-4240-B745-80D0A3CB6AAB}" destId="{287ED0D7-86B2-44F5-A8CA-798018192C4F}" srcOrd="6" destOrd="0" presId="urn:microsoft.com/office/officeart/2008/layout/PictureStrips"/>
    <dgm:cxn modelId="{17EA4B36-6F39-47C0-AAD5-D94E4D7FAB98}" type="presParOf" srcId="{287ED0D7-86B2-44F5-A8CA-798018192C4F}" destId="{CB1F7468-2D22-497A-9E42-0E9D877FF4EB}" srcOrd="0" destOrd="0" presId="urn:microsoft.com/office/officeart/2008/layout/PictureStrips"/>
    <dgm:cxn modelId="{9F2E4461-214E-4E51-9B9D-79DAEE2D7A76}" type="presParOf" srcId="{287ED0D7-86B2-44F5-A8CA-798018192C4F}" destId="{495FB3A9-E5DD-46BC-A4BA-619293D46F19}"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383F903-D707-46D8-84E4-146FCDFC0575}" type="doc">
      <dgm:prSet loTypeId="urn:microsoft.com/office/officeart/2008/layout/PictureStrips" loCatId="list" qsTypeId="urn:microsoft.com/office/officeart/2005/8/quickstyle/3d3" qsCatId="3D" csTypeId="urn:microsoft.com/office/officeart/2005/8/colors/colorful3" csCatId="colorful" phldr="1"/>
      <dgm:spPr/>
      <dgm:t>
        <a:bodyPr/>
        <a:lstStyle/>
        <a:p>
          <a:endParaRPr lang="en-US"/>
        </a:p>
      </dgm:t>
    </dgm:pt>
    <dgm:pt modelId="{B043408C-CAFD-4450-9B8A-CE95C14F8322}">
      <dgm:prSet custT="1"/>
      <dgm:spPr/>
      <dgm:t>
        <a:bodyPr/>
        <a:lstStyle/>
        <a:p>
          <a:r>
            <a:rPr lang="en-US" sz="1100" b="1" u="sng" dirty="0">
              <a:latin typeface="Times New Roman" panose="02020603050405020304" pitchFamily="18" charset="0"/>
              <a:cs typeface="Times New Roman" panose="02020603050405020304" pitchFamily="18" charset="0"/>
            </a:rPr>
            <a:t>Baggage</a:t>
          </a:r>
          <a:r>
            <a:rPr lang="en-US" sz="900" dirty="0">
              <a:latin typeface="Times New Roman" panose="02020603050405020304" pitchFamily="18" charset="0"/>
              <a:cs typeface="Times New Roman" panose="02020603050405020304" pitchFamily="18" charset="0"/>
            </a:rPr>
            <a:t>:</a:t>
          </a:r>
        </a:p>
        <a:p>
          <a:endParaRPr lang="en-US" sz="900" dirty="0">
            <a:latin typeface="Times New Roman" panose="02020603050405020304" pitchFamily="18" charset="0"/>
            <a:cs typeface="Times New Roman" panose="02020603050405020304" pitchFamily="18" charset="0"/>
          </a:endParaRPr>
        </a:p>
        <a:p>
          <a:r>
            <a:rPr lang="en-US" sz="900" b="1" dirty="0">
              <a:latin typeface="Times New Roman" panose="02020603050405020304" pitchFamily="18" charset="0"/>
              <a:cs typeface="Times New Roman" panose="02020603050405020304" pitchFamily="18" charset="0"/>
            </a:rPr>
            <a:t>Insights</a:t>
          </a:r>
          <a:r>
            <a:rPr lang="en-US" sz="900" dirty="0">
              <a:latin typeface="Times New Roman" panose="02020603050405020304" pitchFamily="18" charset="0"/>
              <a:cs typeface="Times New Roman" panose="02020603050405020304" pitchFamily="18" charset="0"/>
            </a:rPr>
            <a:t>: Baggage-related queries often involve tracking or reporting lost baggage, which could be automated.</a:t>
          </a:r>
        </a:p>
        <a:p>
          <a:r>
            <a:rPr lang="en-US" sz="900" b="1" dirty="0">
              <a:latin typeface="Times New Roman" panose="02020603050405020304" pitchFamily="18" charset="0"/>
              <a:cs typeface="Times New Roman" panose="02020603050405020304" pitchFamily="18" charset="0"/>
            </a:rPr>
            <a:t>Solution</a:t>
          </a:r>
          <a:r>
            <a:rPr lang="en-US" sz="900" dirty="0">
              <a:latin typeface="Times New Roman" panose="02020603050405020304" pitchFamily="18" charset="0"/>
              <a:cs typeface="Times New Roman" panose="02020603050405020304" pitchFamily="18" charset="0"/>
            </a:rPr>
            <a:t>: Introduce a baggage tracking feature through the IVR, where customers can input their baggage tags and get real-time updates on the status. Automate lost baggage reports with a clear follow-up process to keep customers informed.</a:t>
          </a:r>
        </a:p>
      </dgm:t>
    </dgm:pt>
    <dgm:pt modelId="{7A119BEE-7C6D-473B-9B3B-7254C69A5518}" type="parTrans" cxnId="{9EEDF607-7359-49CF-BBB5-ED82D05C560D}">
      <dgm:prSet/>
      <dgm:spPr/>
      <dgm:t>
        <a:bodyPr/>
        <a:lstStyle/>
        <a:p>
          <a:endParaRPr lang="en-US"/>
        </a:p>
      </dgm:t>
    </dgm:pt>
    <dgm:pt modelId="{95FBFF5C-C51E-4EDC-9300-092128ABEB74}" type="sibTrans" cxnId="{9EEDF607-7359-49CF-BBB5-ED82D05C560D}">
      <dgm:prSet/>
      <dgm:spPr/>
      <dgm:t>
        <a:bodyPr/>
        <a:lstStyle/>
        <a:p>
          <a:endParaRPr lang="en-US"/>
        </a:p>
      </dgm:t>
    </dgm:pt>
    <dgm:pt modelId="{BEF7BC4C-4BC2-4746-8CDF-F5A94CC1AE2C}">
      <dgm:prSet custT="1"/>
      <dgm:spPr/>
      <dgm:t>
        <a:bodyPr/>
        <a:lstStyle/>
        <a:p>
          <a:r>
            <a:rPr lang="en-US" sz="1100" b="1" u="sng" dirty="0">
              <a:latin typeface="Times New Roman" panose="02020603050405020304" pitchFamily="18" charset="0"/>
              <a:cs typeface="Times New Roman" panose="02020603050405020304" pitchFamily="18" charset="0"/>
            </a:rPr>
            <a:t>Booking</a:t>
          </a:r>
          <a:r>
            <a:rPr lang="en-US" sz="900" dirty="0">
              <a:latin typeface="Times New Roman" panose="02020603050405020304" pitchFamily="18" charset="0"/>
              <a:cs typeface="Times New Roman" panose="02020603050405020304" pitchFamily="18" charset="0"/>
            </a:rPr>
            <a:t>:</a:t>
          </a:r>
        </a:p>
        <a:p>
          <a:endParaRPr lang="en-US" sz="900" dirty="0">
            <a:latin typeface="Times New Roman" panose="02020603050405020304" pitchFamily="18" charset="0"/>
            <a:cs typeface="Times New Roman" panose="02020603050405020304" pitchFamily="18" charset="0"/>
          </a:endParaRPr>
        </a:p>
        <a:p>
          <a:r>
            <a:rPr lang="en-US" sz="900" b="1" dirty="0">
              <a:latin typeface="Times New Roman" panose="02020603050405020304" pitchFamily="18" charset="0"/>
              <a:cs typeface="Times New Roman" panose="02020603050405020304" pitchFamily="18" charset="0"/>
            </a:rPr>
            <a:t>Insights</a:t>
          </a:r>
          <a:r>
            <a:rPr lang="en-US" sz="900" dirty="0">
              <a:latin typeface="Times New Roman" panose="02020603050405020304" pitchFamily="18" charset="0"/>
              <a:cs typeface="Times New Roman" panose="02020603050405020304" pitchFamily="18" charset="0"/>
            </a:rPr>
            <a:t>: Basic booking inquiries like checking flight availability or fares can be handled through IVR.</a:t>
          </a:r>
        </a:p>
        <a:p>
          <a:r>
            <a:rPr lang="en-US" sz="900" b="1" dirty="0">
              <a:latin typeface="Times New Roman" panose="02020603050405020304" pitchFamily="18" charset="0"/>
              <a:cs typeface="Times New Roman" panose="02020603050405020304" pitchFamily="18" charset="0"/>
            </a:rPr>
            <a:t>Solution</a:t>
          </a:r>
          <a:r>
            <a:rPr lang="en-US" sz="900" dirty="0">
              <a:latin typeface="Times New Roman" panose="02020603050405020304" pitchFamily="18" charset="0"/>
              <a:cs typeface="Times New Roman" panose="02020603050405020304" pitchFamily="18" charset="0"/>
            </a:rPr>
            <a:t>: The IVR can provide flight booking, availability checks, and fare information without the need for an agent. It can guide customers through booking steps, confirming payments, and providing flight options.</a:t>
          </a:r>
        </a:p>
      </dgm:t>
    </dgm:pt>
    <dgm:pt modelId="{DDA9B11F-69F6-43D1-870E-45F7943CF909}" type="parTrans" cxnId="{7F86482C-482F-4E55-8AFB-4A9A0410D22A}">
      <dgm:prSet/>
      <dgm:spPr/>
      <dgm:t>
        <a:bodyPr/>
        <a:lstStyle/>
        <a:p>
          <a:endParaRPr lang="en-US"/>
        </a:p>
      </dgm:t>
    </dgm:pt>
    <dgm:pt modelId="{FAE8D6B7-CC30-436F-B23D-B1E710702BAF}" type="sibTrans" cxnId="{7F86482C-482F-4E55-8AFB-4A9A0410D22A}">
      <dgm:prSet/>
      <dgm:spPr/>
      <dgm:t>
        <a:bodyPr/>
        <a:lstStyle/>
        <a:p>
          <a:endParaRPr lang="en-US"/>
        </a:p>
      </dgm:t>
    </dgm:pt>
    <dgm:pt modelId="{82544F96-3723-4FEE-B1AA-B347706F9464}">
      <dgm:prSet custT="1"/>
      <dgm:spPr/>
      <dgm:t>
        <a:bodyPr/>
        <a:lstStyle/>
        <a:p>
          <a:r>
            <a:rPr lang="en-US" sz="1100" b="1" u="sng" dirty="0">
              <a:latin typeface="Times New Roman" panose="02020603050405020304" pitchFamily="18" charset="0"/>
              <a:cs typeface="Times New Roman" panose="02020603050405020304" pitchFamily="18" charset="0"/>
            </a:rPr>
            <a:t>Check-ins</a:t>
          </a:r>
          <a:r>
            <a:rPr lang="en-US" sz="1100" dirty="0">
              <a:latin typeface="Times New Roman" panose="02020603050405020304" pitchFamily="18" charset="0"/>
              <a:cs typeface="Times New Roman" panose="02020603050405020304" pitchFamily="18" charset="0"/>
            </a:rPr>
            <a:t>:</a:t>
          </a:r>
        </a:p>
        <a:p>
          <a:endParaRPr lang="en-US" sz="900" dirty="0">
            <a:latin typeface="Times New Roman" panose="02020603050405020304" pitchFamily="18" charset="0"/>
            <a:cs typeface="Times New Roman" panose="02020603050405020304" pitchFamily="18" charset="0"/>
          </a:endParaRPr>
        </a:p>
        <a:p>
          <a:r>
            <a:rPr lang="en-US" sz="900" b="1" dirty="0">
              <a:latin typeface="Times New Roman" panose="02020603050405020304" pitchFamily="18" charset="0"/>
              <a:cs typeface="Times New Roman" panose="02020603050405020304" pitchFamily="18" charset="0"/>
            </a:rPr>
            <a:t>Insights</a:t>
          </a:r>
          <a:r>
            <a:rPr lang="en-US" sz="900" dirty="0">
              <a:latin typeface="Times New Roman" panose="02020603050405020304" pitchFamily="18" charset="0"/>
              <a:cs typeface="Times New Roman" panose="02020603050405020304" pitchFamily="18" charset="0"/>
            </a:rPr>
            <a:t>: A high number of customers call to check-in, even though online and mobile check-ins are available.</a:t>
          </a:r>
        </a:p>
        <a:p>
          <a:r>
            <a:rPr lang="en-US" sz="900" b="1" dirty="0">
              <a:latin typeface="Times New Roman" panose="02020603050405020304" pitchFamily="18" charset="0"/>
              <a:cs typeface="Times New Roman" panose="02020603050405020304" pitchFamily="18" charset="0"/>
            </a:rPr>
            <a:t>Solution</a:t>
          </a:r>
          <a:r>
            <a:rPr lang="en-US" sz="900" dirty="0">
              <a:latin typeface="Times New Roman" panose="02020603050405020304" pitchFamily="18" charset="0"/>
              <a:cs typeface="Times New Roman" panose="02020603050405020304" pitchFamily="18" charset="0"/>
            </a:rPr>
            <a:t>: Provide a straightforward IVR pathway for self-check-ins. Integrate mobile boarding pass issuance and seat selection through IVR, removing the need for agents to intervene.</a:t>
          </a:r>
        </a:p>
      </dgm:t>
    </dgm:pt>
    <dgm:pt modelId="{7C76B989-F42F-4CB3-ACC6-D4EC60DB775B}" type="parTrans" cxnId="{D0E17A82-32A4-491E-934F-B5C6D4725088}">
      <dgm:prSet/>
      <dgm:spPr/>
      <dgm:t>
        <a:bodyPr/>
        <a:lstStyle/>
        <a:p>
          <a:endParaRPr lang="en-US"/>
        </a:p>
      </dgm:t>
    </dgm:pt>
    <dgm:pt modelId="{FB415AB6-48FD-4F11-A765-06CE23F78584}" type="sibTrans" cxnId="{D0E17A82-32A4-491E-934F-B5C6D4725088}">
      <dgm:prSet/>
      <dgm:spPr/>
      <dgm:t>
        <a:bodyPr/>
        <a:lstStyle/>
        <a:p>
          <a:endParaRPr lang="en-US"/>
        </a:p>
      </dgm:t>
    </dgm:pt>
    <dgm:pt modelId="{7F6708F5-03A9-415B-86F8-A4AED4E3339D}">
      <dgm:prSet custT="1"/>
      <dgm:spPr/>
      <dgm:t>
        <a:bodyPr/>
        <a:lstStyle/>
        <a:p>
          <a:r>
            <a:rPr lang="en-US" sz="1100" b="1" u="sng" dirty="0">
              <a:latin typeface="Times New Roman" panose="02020603050405020304" pitchFamily="18" charset="0"/>
              <a:cs typeface="Times New Roman" panose="02020603050405020304" pitchFamily="18" charset="0"/>
            </a:rPr>
            <a:t>Travel Updates</a:t>
          </a:r>
          <a:r>
            <a:rPr lang="en-US" sz="1100" u="sng" dirty="0">
              <a:latin typeface="Times New Roman" panose="02020603050405020304" pitchFamily="18" charset="0"/>
              <a:cs typeface="Times New Roman" panose="02020603050405020304" pitchFamily="18" charset="0"/>
            </a:rPr>
            <a:t>:</a:t>
          </a:r>
        </a:p>
        <a:p>
          <a:endParaRPr lang="en-US" sz="900" dirty="0">
            <a:latin typeface="Times New Roman" panose="02020603050405020304" pitchFamily="18" charset="0"/>
            <a:cs typeface="Times New Roman" panose="02020603050405020304" pitchFamily="18" charset="0"/>
          </a:endParaRPr>
        </a:p>
        <a:p>
          <a:r>
            <a:rPr lang="en-US" sz="900" b="1" dirty="0">
              <a:latin typeface="Times New Roman" panose="02020603050405020304" pitchFamily="18" charset="0"/>
              <a:cs typeface="Times New Roman" panose="02020603050405020304" pitchFamily="18" charset="0"/>
            </a:rPr>
            <a:t>Insights</a:t>
          </a:r>
          <a:r>
            <a:rPr lang="en-US" sz="900" dirty="0">
              <a:latin typeface="Times New Roman" panose="02020603050405020304" pitchFamily="18" charset="0"/>
              <a:cs typeface="Times New Roman" panose="02020603050405020304" pitchFamily="18" charset="0"/>
            </a:rPr>
            <a:t>: Travel updates like gate changes, flight status, or weather delays can be provided without agent assistance.</a:t>
          </a:r>
        </a:p>
        <a:p>
          <a:r>
            <a:rPr lang="en-US" sz="900" b="1" dirty="0">
              <a:latin typeface="Times New Roman" panose="02020603050405020304" pitchFamily="18" charset="0"/>
              <a:cs typeface="Times New Roman" panose="02020603050405020304" pitchFamily="18" charset="0"/>
            </a:rPr>
            <a:t>Solution</a:t>
          </a:r>
          <a:r>
            <a:rPr lang="en-US" sz="900" dirty="0">
              <a:latin typeface="Times New Roman" panose="02020603050405020304" pitchFamily="18" charset="0"/>
              <a:cs typeface="Times New Roman" panose="02020603050405020304" pitchFamily="18" charset="0"/>
            </a:rPr>
            <a:t>: Use the IVR to automatically inform customers about gate changes, weather updates, and other travel-related updates in real-time, which can reduce call volume to agents during disruptions.</a:t>
          </a:r>
        </a:p>
      </dgm:t>
    </dgm:pt>
    <dgm:pt modelId="{CA970EC8-69BB-4A2F-B91D-AD516F27F63E}" type="parTrans" cxnId="{CBE69CC7-3357-491E-B7E1-D60CD3A587B6}">
      <dgm:prSet/>
      <dgm:spPr/>
      <dgm:t>
        <a:bodyPr/>
        <a:lstStyle/>
        <a:p>
          <a:endParaRPr lang="en-US"/>
        </a:p>
      </dgm:t>
    </dgm:pt>
    <dgm:pt modelId="{E3A72675-EDAC-4FCC-9F06-DBA0DA543CC6}" type="sibTrans" cxnId="{CBE69CC7-3357-491E-B7E1-D60CD3A587B6}">
      <dgm:prSet/>
      <dgm:spPr/>
      <dgm:t>
        <a:bodyPr/>
        <a:lstStyle/>
        <a:p>
          <a:endParaRPr lang="en-US"/>
        </a:p>
      </dgm:t>
    </dgm:pt>
    <dgm:pt modelId="{E6C99903-8D79-4240-B745-80D0A3CB6AAB}" type="pres">
      <dgm:prSet presAssocID="{E383F903-D707-46D8-84E4-146FCDFC0575}" presName="Name0" presStyleCnt="0">
        <dgm:presLayoutVars>
          <dgm:dir/>
          <dgm:resizeHandles val="exact"/>
        </dgm:presLayoutVars>
      </dgm:prSet>
      <dgm:spPr/>
    </dgm:pt>
    <dgm:pt modelId="{69FF0CD4-90C4-426A-8EE6-2F48749AF480}" type="pres">
      <dgm:prSet presAssocID="{B043408C-CAFD-4450-9B8A-CE95C14F8322}" presName="composite" presStyleCnt="0"/>
      <dgm:spPr/>
    </dgm:pt>
    <dgm:pt modelId="{06C39F45-05F3-4EF9-B960-7726A9F462DC}" type="pres">
      <dgm:prSet presAssocID="{B043408C-CAFD-4450-9B8A-CE95C14F8322}" presName="rect1" presStyleLbl="trAlignAcc1" presStyleIdx="0" presStyleCnt="4">
        <dgm:presLayoutVars>
          <dgm:bulletEnabled val="1"/>
        </dgm:presLayoutVars>
      </dgm:prSet>
      <dgm:spPr/>
    </dgm:pt>
    <dgm:pt modelId="{3CE0A333-542A-4DF0-A611-940000A78D4C}" type="pres">
      <dgm:prSet presAssocID="{B043408C-CAFD-4450-9B8A-CE95C14F8322}"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10DCF064-960A-4677-B784-F80AA1DDA076}" type="pres">
      <dgm:prSet presAssocID="{95FBFF5C-C51E-4EDC-9300-092128ABEB74}" presName="sibTrans" presStyleCnt="0"/>
      <dgm:spPr/>
    </dgm:pt>
    <dgm:pt modelId="{2E06D057-BF49-4814-84EB-EFE882B9365B}" type="pres">
      <dgm:prSet presAssocID="{BEF7BC4C-4BC2-4746-8CDF-F5A94CC1AE2C}" presName="composite" presStyleCnt="0"/>
      <dgm:spPr/>
    </dgm:pt>
    <dgm:pt modelId="{71E49279-1E9E-467E-B8D4-9F8B3F441E98}" type="pres">
      <dgm:prSet presAssocID="{BEF7BC4C-4BC2-4746-8CDF-F5A94CC1AE2C}" presName="rect1" presStyleLbl="trAlignAcc1" presStyleIdx="1" presStyleCnt="4">
        <dgm:presLayoutVars>
          <dgm:bulletEnabled val="1"/>
        </dgm:presLayoutVars>
      </dgm:prSet>
      <dgm:spPr/>
    </dgm:pt>
    <dgm:pt modelId="{FB8D51DF-7D8B-4398-9363-B04AC9F51F5A}" type="pres">
      <dgm:prSet presAssocID="{BEF7BC4C-4BC2-4746-8CDF-F5A94CC1AE2C}"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62000" r="-62000"/>
          </a:stretch>
        </a:blipFill>
      </dgm:spPr>
    </dgm:pt>
    <dgm:pt modelId="{CC6C71B6-1DBC-4AC7-A589-10D2EC46C700}" type="pres">
      <dgm:prSet presAssocID="{FAE8D6B7-CC30-436F-B23D-B1E710702BAF}" presName="sibTrans" presStyleCnt="0"/>
      <dgm:spPr/>
    </dgm:pt>
    <dgm:pt modelId="{EF867BA4-12DD-4AA6-BD08-82E460A3A7A3}" type="pres">
      <dgm:prSet presAssocID="{82544F96-3723-4FEE-B1AA-B347706F9464}" presName="composite" presStyleCnt="0"/>
      <dgm:spPr/>
    </dgm:pt>
    <dgm:pt modelId="{33CA8C82-B2E4-4D56-8AFF-FB29F598146D}" type="pres">
      <dgm:prSet presAssocID="{82544F96-3723-4FEE-B1AA-B347706F9464}" presName="rect1" presStyleLbl="trAlignAcc1" presStyleIdx="2" presStyleCnt="4">
        <dgm:presLayoutVars>
          <dgm:bulletEnabled val="1"/>
        </dgm:presLayoutVars>
      </dgm:prSet>
      <dgm:spPr/>
    </dgm:pt>
    <dgm:pt modelId="{F829309D-9B80-4741-9A50-A0307121AF19}" type="pres">
      <dgm:prSet presAssocID="{82544F96-3723-4FEE-B1AA-B347706F9464}"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dgm:spPr>
    </dgm:pt>
    <dgm:pt modelId="{67959D2B-4F38-4E5B-80B0-47118D315F47}" type="pres">
      <dgm:prSet presAssocID="{FB415AB6-48FD-4F11-A765-06CE23F78584}" presName="sibTrans" presStyleCnt="0"/>
      <dgm:spPr/>
    </dgm:pt>
    <dgm:pt modelId="{287ED0D7-86B2-44F5-A8CA-798018192C4F}" type="pres">
      <dgm:prSet presAssocID="{7F6708F5-03A9-415B-86F8-A4AED4E3339D}" presName="composite" presStyleCnt="0"/>
      <dgm:spPr/>
    </dgm:pt>
    <dgm:pt modelId="{CB1F7468-2D22-497A-9E42-0E9D877FF4EB}" type="pres">
      <dgm:prSet presAssocID="{7F6708F5-03A9-415B-86F8-A4AED4E3339D}" presName="rect1" presStyleLbl="trAlignAcc1" presStyleIdx="3" presStyleCnt="4">
        <dgm:presLayoutVars>
          <dgm:bulletEnabled val="1"/>
        </dgm:presLayoutVars>
      </dgm:prSet>
      <dgm:spPr/>
    </dgm:pt>
    <dgm:pt modelId="{495FB3A9-E5DD-46BC-A4BA-619293D46F19}" type="pres">
      <dgm:prSet presAssocID="{7F6708F5-03A9-415B-86F8-A4AED4E3339D}"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53000" r="-53000"/>
          </a:stretch>
        </a:blipFill>
      </dgm:spPr>
    </dgm:pt>
  </dgm:ptLst>
  <dgm:cxnLst>
    <dgm:cxn modelId="{9EEDF607-7359-49CF-BBB5-ED82D05C560D}" srcId="{E383F903-D707-46D8-84E4-146FCDFC0575}" destId="{B043408C-CAFD-4450-9B8A-CE95C14F8322}" srcOrd="0" destOrd="0" parTransId="{7A119BEE-7C6D-473B-9B3B-7254C69A5518}" sibTransId="{95FBFF5C-C51E-4EDC-9300-092128ABEB74}"/>
    <dgm:cxn modelId="{7F86482C-482F-4E55-8AFB-4A9A0410D22A}" srcId="{E383F903-D707-46D8-84E4-146FCDFC0575}" destId="{BEF7BC4C-4BC2-4746-8CDF-F5A94CC1AE2C}" srcOrd="1" destOrd="0" parTransId="{DDA9B11F-69F6-43D1-870E-45F7943CF909}" sibTransId="{FAE8D6B7-CC30-436F-B23D-B1E710702BAF}"/>
    <dgm:cxn modelId="{78192F41-947C-4C35-B551-4E8441BEE859}" type="presOf" srcId="{E383F903-D707-46D8-84E4-146FCDFC0575}" destId="{E6C99903-8D79-4240-B745-80D0A3CB6AAB}" srcOrd="0" destOrd="0" presId="urn:microsoft.com/office/officeart/2008/layout/PictureStrips"/>
    <dgm:cxn modelId="{D0E17A82-32A4-491E-934F-B5C6D4725088}" srcId="{E383F903-D707-46D8-84E4-146FCDFC0575}" destId="{82544F96-3723-4FEE-B1AA-B347706F9464}" srcOrd="2" destOrd="0" parTransId="{7C76B989-F42F-4CB3-ACC6-D4EC60DB775B}" sibTransId="{FB415AB6-48FD-4F11-A765-06CE23F78584}"/>
    <dgm:cxn modelId="{0888B0A1-CBE4-4694-8E04-630B5C44061B}" type="presOf" srcId="{BEF7BC4C-4BC2-4746-8CDF-F5A94CC1AE2C}" destId="{71E49279-1E9E-467E-B8D4-9F8B3F441E98}" srcOrd="0" destOrd="0" presId="urn:microsoft.com/office/officeart/2008/layout/PictureStrips"/>
    <dgm:cxn modelId="{8087E2C2-E6E5-4257-B873-B1333685025D}" type="presOf" srcId="{B043408C-CAFD-4450-9B8A-CE95C14F8322}" destId="{06C39F45-05F3-4EF9-B960-7726A9F462DC}" srcOrd="0" destOrd="0" presId="urn:microsoft.com/office/officeart/2008/layout/PictureStrips"/>
    <dgm:cxn modelId="{CBE69CC7-3357-491E-B7E1-D60CD3A587B6}" srcId="{E383F903-D707-46D8-84E4-146FCDFC0575}" destId="{7F6708F5-03A9-415B-86F8-A4AED4E3339D}" srcOrd="3" destOrd="0" parTransId="{CA970EC8-69BB-4A2F-B91D-AD516F27F63E}" sibTransId="{E3A72675-EDAC-4FCC-9F06-DBA0DA543CC6}"/>
    <dgm:cxn modelId="{05C7E4F0-2A6C-41E7-A962-5BF43FDEADEC}" type="presOf" srcId="{82544F96-3723-4FEE-B1AA-B347706F9464}" destId="{33CA8C82-B2E4-4D56-8AFF-FB29F598146D}" srcOrd="0" destOrd="0" presId="urn:microsoft.com/office/officeart/2008/layout/PictureStrips"/>
    <dgm:cxn modelId="{4F6D5FFD-85EE-4B4A-A9A3-A1B2340701C9}" type="presOf" srcId="{7F6708F5-03A9-415B-86F8-A4AED4E3339D}" destId="{CB1F7468-2D22-497A-9E42-0E9D877FF4EB}" srcOrd="0" destOrd="0" presId="urn:microsoft.com/office/officeart/2008/layout/PictureStrips"/>
    <dgm:cxn modelId="{29655E84-09AF-4708-B3A6-53AF6F277F48}" type="presParOf" srcId="{E6C99903-8D79-4240-B745-80D0A3CB6AAB}" destId="{69FF0CD4-90C4-426A-8EE6-2F48749AF480}" srcOrd="0" destOrd="0" presId="urn:microsoft.com/office/officeart/2008/layout/PictureStrips"/>
    <dgm:cxn modelId="{19C37C42-0C45-441E-A79E-7028D7EFBD2E}" type="presParOf" srcId="{69FF0CD4-90C4-426A-8EE6-2F48749AF480}" destId="{06C39F45-05F3-4EF9-B960-7726A9F462DC}" srcOrd="0" destOrd="0" presId="urn:microsoft.com/office/officeart/2008/layout/PictureStrips"/>
    <dgm:cxn modelId="{B550C5DF-4DC1-478E-8241-E7E9DE6EFB39}" type="presParOf" srcId="{69FF0CD4-90C4-426A-8EE6-2F48749AF480}" destId="{3CE0A333-542A-4DF0-A611-940000A78D4C}" srcOrd="1" destOrd="0" presId="urn:microsoft.com/office/officeart/2008/layout/PictureStrips"/>
    <dgm:cxn modelId="{44C0A9AD-B801-4C7A-AF74-0D339272AB75}" type="presParOf" srcId="{E6C99903-8D79-4240-B745-80D0A3CB6AAB}" destId="{10DCF064-960A-4677-B784-F80AA1DDA076}" srcOrd="1" destOrd="0" presId="urn:microsoft.com/office/officeart/2008/layout/PictureStrips"/>
    <dgm:cxn modelId="{CC274598-3A87-4328-99F6-146EF54E5DD0}" type="presParOf" srcId="{E6C99903-8D79-4240-B745-80D0A3CB6AAB}" destId="{2E06D057-BF49-4814-84EB-EFE882B9365B}" srcOrd="2" destOrd="0" presId="urn:microsoft.com/office/officeart/2008/layout/PictureStrips"/>
    <dgm:cxn modelId="{0311DC2D-7B71-4C9F-9407-23F1AA06E833}" type="presParOf" srcId="{2E06D057-BF49-4814-84EB-EFE882B9365B}" destId="{71E49279-1E9E-467E-B8D4-9F8B3F441E98}" srcOrd="0" destOrd="0" presId="urn:microsoft.com/office/officeart/2008/layout/PictureStrips"/>
    <dgm:cxn modelId="{626CF22F-DC46-449C-A524-7956824B4383}" type="presParOf" srcId="{2E06D057-BF49-4814-84EB-EFE882B9365B}" destId="{FB8D51DF-7D8B-4398-9363-B04AC9F51F5A}" srcOrd="1" destOrd="0" presId="urn:microsoft.com/office/officeart/2008/layout/PictureStrips"/>
    <dgm:cxn modelId="{6F7E5C5D-B7B7-4517-80A4-F5CA8DBB6279}" type="presParOf" srcId="{E6C99903-8D79-4240-B745-80D0A3CB6AAB}" destId="{CC6C71B6-1DBC-4AC7-A589-10D2EC46C700}" srcOrd="3" destOrd="0" presId="urn:microsoft.com/office/officeart/2008/layout/PictureStrips"/>
    <dgm:cxn modelId="{B7727386-5A1A-407A-A686-6E065D884271}" type="presParOf" srcId="{E6C99903-8D79-4240-B745-80D0A3CB6AAB}" destId="{EF867BA4-12DD-4AA6-BD08-82E460A3A7A3}" srcOrd="4" destOrd="0" presId="urn:microsoft.com/office/officeart/2008/layout/PictureStrips"/>
    <dgm:cxn modelId="{AA9801E0-B7D2-4E6B-9003-3E826206669F}" type="presParOf" srcId="{EF867BA4-12DD-4AA6-BD08-82E460A3A7A3}" destId="{33CA8C82-B2E4-4D56-8AFF-FB29F598146D}" srcOrd="0" destOrd="0" presId="urn:microsoft.com/office/officeart/2008/layout/PictureStrips"/>
    <dgm:cxn modelId="{F05FCEAE-E0CD-4F89-8407-B2342DC0DEC7}" type="presParOf" srcId="{EF867BA4-12DD-4AA6-BD08-82E460A3A7A3}" destId="{F829309D-9B80-4741-9A50-A0307121AF19}" srcOrd="1" destOrd="0" presId="urn:microsoft.com/office/officeart/2008/layout/PictureStrips"/>
    <dgm:cxn modelId="{39268690-FB8C-461C-813F-CD802ED2B596}" type="presParOf" srcId="{E6C99903-8D79-4240-B745-80D0A3CB6AAB}" destId="{67959D2B-4F38-4E5B-80B0-47118D315F47}" srcOrd="5" destOrd="0" presId="urn:microsoft.com/office/officeart/2008/layout/PictureStrips"/>
    <dgm:cxn modelId="{385D7A63-A508-48A3-95AF-1D0ACC11EFCF}" type="presParOf" srcId="{E6C99903-8D79-4240-B745-80D0A3CB6AAB}" destId="{287ED0D7-86B2-44F5-A8CA-798018192C4F}" srcOrd="6" destOrd="0" presId="urn:microsoft.com/office/officeart/2008/layout/PictureStrips"/>
    <dgm:cxn modelId="{17EA4B36-6F39-47C0-AAD5-D94E4D7FAB98}" type="presParOf" srcId="{287ED0D7-86B2-44F5-A8CA-798018192C4F}" destId="{CB1F7468-2D22-497A-9E42-0E9D877FF4EB}" srcOrd="0" destOrd="0" presId="urn:microsoft.com/office/officeart/2008/layout/PictureStrips"/>
    <dgm:cxn modelId="{9F2E4461-214E-4E51-9B9D-79DAEE2D7A76}" type="presParOf" srcId="{287ED0D7-86B2-44F5-A8CA-798018192C4F}" destId="{495FB3A9-E5DD-46BC-A4BA-619293D46F19}"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611361C-B1D0-4288-9289-2EB3D7F10F0C}"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9F7F0660-A8E3-4945-832D-987056335B7A}">
      <dgm:prSet custT="1"/>
      <dgm:spPr/>
      <dgm:t>
        <a:bodyPr/>
        <a:lstStyle/>
        <a:p>
          <a:pPr rtl="0">
            <a:lnSpc>
              <a:spcPct val="100000"/>
            </a:lnSpc>
          </a:pPr>
          <a:r>
            <a:rPr lang="en-US" sz="1200" b="1" i="0" u="sng" dirty="0">
              <a:latin typeface="Times New Roman" panose="02020603050405020304" pitchFamily="18" charset="0"/>
              <a:cs typeface="Times New Roman" panose="02020603050405020304" pitchFamily="18" charset="0"/>
            </a:rPr>
            <a:t>Reasons for Calls: </a:t>
          </a:r>
        </a:p>
        <a:p>
          <a:pPr rtl="0">
            <a:lnSpc>
              <a:spcPct val="100000"/>
            </a:lnSpc>
          </a:pPr>
          <a:r>
            <a:rPr lang="en-US" sz="1100" b="0" i="0" dirty="0">
              <a:latin typeface="Times New Roman" panose="02020603050405020304" pitchFamily="18" charset="0"/>
              <a:cs typeface="Times New Roman" panose="02020603050405020304" pitchFamily="18" charset="0"/>
            </a:rPr>
            <a:t>The most common call reasons include </a:t>
          </a:r>
          <a:r>
            <a:rPr lang="en-US" sz="1100" b="1" i="0" dirty="0">
              <a:latin typeface="Times New Roman" panose="02020603050405020304" pitchFamily="18" charset="0"/>
              <a:cs typeface="Times New Roman" panose="02020603050405020304" pitchFamily="18" charset="0"/>
            </a:rPr>
            <a:t>IRROPS, Voluntary Changes, Seating, Mileage Plus</a:t>
          </a:r>
          <a:r>
            <a:rPr lang="en-US" sz="1100" b="0" i="0" dirty="0">
              <a:latin typeface="Times New Roman" panose="02020603050405020304" pitchFamily="18" charset="0"/>
              <a:cs typeface="Times New Roman" panose="02020603050405020304" pitchFamily="18" charset="0"/>
            </a:rPr>
            <a:t>, and </a:t>
          </a:r>
          <a:r>
            <a:rPr lang="en-US" sz="1100" b="1" i="0" dirty="0">
              <a:latin typeface="Times New Roman" panose="02020603050405020304" pitchFamily="18" charset="0"/>
              <a:cs typeface="Times New Roman" panose="02020603050405020304" pitchFamily="18" charset="0"/>
            </a:rPr>
            <a:t>Post-Flight Communication</a:t>
          </a:r>
          <a:r>
            <a:rPr lang="en-US" sz="1100" b="0" i="0" dirty="0">
              <a:latin typeface="Times New Roman" panose="02020603050405020304" pitchFamily="18" charset="0"/>
              <a:cs typeface="Times New Roman" panose="02020603050405020304" pitchFamily="18" charset="0"/>
            </a:rPr>
            <a:t>. These call reasons account for the majority of incoming call traffic, indicating their importance in improving self-service pathways.</a:t>
          </a:r>
          <a:endParaRPr lang="en-US" sz="1100" dirty="0">
            <a:latin typeface="Times New Roman" panose="02020603050405020304" pitchFamily="18" charset="0"/>
            <a:cs typeface="Times New Roman" panose="02020603050405020304" pitchFamily="18" charset="0"/>
          </a:endParaRPr>
        </a:p>
      </dgm:t>
    </dgm:pt>
    <dgm:pt modelId="{86FA448F-90C3-4727-919A-7FAADD9F7C28}" type="parTrans" cxnId="{A673FA1B-B02D-4268-9A87-FCCE7C57E0D4}">
      <dgm:prSet/>
      <dgm:spPr/>
      <dgm:t>
        <a:bodyPr/>
        <a:lstStyle/>
        <a:p>
          <a:endParaRPr lang="en-US"/>
        </a:p>
      </dgm:t>
    </dgm:pt>
    <dgm:pt modelId="{C23DD791-D969-4E68-8C1A-CA3EF8C9E36C}" type="sibTrans" cxnId="{A673FA1B-B02D-4268-9A87-FCCE7C57E0D4}">
      <dgm:prSet/>
      <dgm:spPr/>
      <dgm:t>
        <a:bodyPr/>
        <a:lstStyle/>
        <a:p>
          <a:endParaRPr lang="en-US"/>
        </a:p>
      </dgm:t>
    </dgm:pt>
    <dgm:pt modelId="{06DF84B4-5B32-4A61-A241-A33F3FA6869E}">
      <dgm:prSet custT="1"/>
      <dgm:spPr/>
      <dgm:t>
        <a:bodyPr/>
        <a:lstStyle/>
        <a:p>
          <a:pPr rtl="0">
            <a:lnSpc>
              <a:spcPct val="100000"/>
            </a:lnSpc>
          </a:pPr>
          <a:r>
            <a:rPr lang="en-US" sz="1200" b="1" i="0" u="sng" dirty="0">
              <a:latin typeface="Times New Roman" panose="02020603050405020304" pitchFamily="18" charset="0"/>
              <a:cs typeface="Times New Roman" panose="02020603050405020304" pitchFamily="18" charset="0"/>
            </a:rPr>
            <a:t>Reduce Manual Tagging Efforts</a:t>
          </a:r>
          <a:r>
            <a:rPr lang="en-US" sz="1200" b="0" i="0" u="sng" dirty="0">
              <a:latin typeface="Times New Roman" panose="02020603050405020304" pitchFamily="18" charset="0"/>
              <a:cs typeface="Times New Roman" panose="02020603050405020304" pitchFamily="18" charset="0"/>
            </a:rPr>
            <a:t>: </a:t>
          </a:r>
        </a:p>
        <a:p>
          <a:pPr rtl="0">
            <a:lnSpc>
              <a:spcPct val="100000"/>
            </a:lnSpc>
          </a:pPr>
          <a:r>
            <a:rPr lang="en-US" sz="1100" b="0" i="0" dirty="0">
              <a:latin typeface="Times New Roman" panose="02020603050405020304" pitchFamily="18" charset="0"/>
              <a:cs typeface="Times New Roman" panose="02020603050405020304" pitchFamily="18" charset="0"/>
            </a:rPr>
            <a:t>Automating the call reason identification process using Natural Language Processing (NLP) tools can help reduce the need for manual tagging. By analyzing the most frequent words in call transcripts, such as "flight", "change", and "agents", NLP models can be trained to automatically classify call reasons.</a:t>
          </a:r>
          <a:endParaRPr lang="en-US" sz="1100" dirty="0">
            <a:latin typeface="Times New Roman" panose="02020603050405020304" pitchFamily="18" charset="0"/>
            <a:cs typeface="Times New Roman" panose="02020603050405020304" pitchFamily="18" charset="0"/>
          </a:endParaRPr>
        </a:p>
      </dgm:t>
    </dgm:pt>
    <dgm:pt modelId="{D49EDBFC-085A-43DE-B581-4D379B563DFB}" type="parTrans" cxnId="{F27C06EA-4CC0-42B1-8A76-995524205E9E}">
      <dgm:prSet/>
      <dgm:spPr/>
      <dgm:t>
        <a:bodyPr/>
        <a:lstStyle/>
        <a:p>
          <a:endParaRPr lang="en-US"/>
        </a:p>
      </dgm:t>
    </dgm:pt>
    <dgm:pt modelId="{49893004-D4F9-4355-A25A-CC98FE15980D}" type="sibTrans" cxnId="{F27C06EA-4CC0-42B1-8A76-995524205E9E}">
      <dgm:prSet/>
      <dgm:spPr/>
      <dgm:t>
        <a:bodyPr/>
        <a:lstStyle/>
        <a:p>
          <a:endParaRPr lang="en-US"/>
        </a:p>
      </dgm:t>
    </dgm:pt>
    <dgm:pt modelId="{0CE1BFE6-423E-435B-B697-4656BA412120}">
      <dgm:prSet custT="1"/>
      <dgm:spPr/>
      <dgm:t>
        <a:bodyPr/>
        <a:lstStyle/>
        <a:p>
          <a:pPr rtl="0">
            <a:lnSpc>
              <a:spcPct val="100000"/>
            </a:lnSpc>
          </a:pPr>
          <a:r>
            <a:rPr lang="en-US" sz="1200" b="1" i="0" u="sng" dirty="0">
              <a:latin typeface="Times New Roman" panose="02020603050405020304" pitchFamily="18" charset="0"/>
              <a:cs typeface="Times New Roman" panose="02020603050405020304" pitchFamily="18" charset="0"/>
            </a:rPr>
            <a:t>Ensuring Customers are Directed to Appropriate Resources</a:t>
          </a:r>
          <a:r>
            <a:rPr lang="en-US" sz="1200" b="0" i="0" u="sng" dirty="0">
              <a:latin typeface="Times New Roman" panose="02020603050405020304" pitchFamily="18" charset="0"/>
              <a:cs typeface="Times New Roman" panose="02020603050405020304" pitchFamily="18" charset="0"/>
            </a:rPr>
            <a:t>: </a:t>
          </a:r>
        </a:p>
        <a:p>
          <a:pPr rtl="0">
            <a:lnSpc>
              <a:spcPct val="100000"/>
            </a:lnSpc>
          </a:pPr>
          <a:r>
            <a:rPr lang="en-US" sz="1100" b="0" i="0" dirty="0">
              <a:latin typeface="Times New Roman" panose="02020603050405020304" pitchFamily="18" charset="0"/>
              <a:cs typeface="Times New Roman" panose="02020603050405020304" pitchFamily="18" charset="0"/>
            </a:rPr>
            <a:t>To reduce AHT and improve service, the IVR system should be designed to direct customers to the appropriate self-service or agent-based resources based on their identified reason for calling. For example, customers seeking flight changes should be directly routed to automated systems that can handle these requests without involving human agents.</a:t>
          </a:r>
          <a:endParaRPr lang="en-US" sz="1100" dirty="0">
            <a:latin typeface="Times New Roman" panose="02020603050405020304" pitchFamily="18" charset="0"/>
            <a:cs typeface="Times New Roman" panose="02020603050405020304" pitchFamily="18" charset="0"/>
          </a:endParaRPr>
        </a:p>
      </dgm:t>
    </dgm:pt>
    <dgm:pt modelId="{7E71F334-91E3-4433-A528-614C234AAEBF}" type="parTrans" cxnId="{303E201F-2B82-4C78-BCF1-FC98FB46342F}">
      <dgm:prSet/>
      <dgm:spPr/>
      <dgm:t>
        <a:bodyPr/>
        <a:lstStyle/>
        <a:p>
          <a:endParaRPr lang="en-US"/>
        </a:p>
      </dgm:t>
    </dgm:pt>
    <dgm:pt modelId="{70E17A19-6B2D-4502-ADA1-14D192448658}" type="sibTrans" cxnId="{303E201F-2B82-4C78-BCF1-FC98FB46342F}">
      <dgm:prSet/>
      <dgm:spPr/>
      <dgm:t>
        <a:bodyPr/>
        <a:lstStyle/>
        <a:p>
          <a:endParaRPr lang="en-US"/>
        </a:p>
      </dgm:t>
    </dgm:pt>
    <dgm:pt modelId="{B0C7D722-25CE-4608-913A-3A57267A77D8}" type="pres">
      <dgm:prSet presAssocID="{3611361C-B1D0-4288-9289-2EB3D7F10F0C}" presName="linear" presStyleCnt="0">
        <dgm:presLayoutVars>
          <dgm:animLvl val="lvl"/>
          <dgm:resizeHandles val="exact"/>
        </dgm:presLayoutVars>
      </dgm:prSet>
      <dgm:spPr/>
    </dgm:pt>
    <dgm:pt modelId="{923A819F-DE8D-4797-A821-F0073B3B3624}" type="pres">
      <dgm:prSet presAssocID="{9F7F0660-A8E3-4945-832D-987056335B7A}" presName="parentText" presStyleLbl="node1" presStyleIdx="0" presStyleCnt="3">
        <dgm:presLayoutVars>
          <dgm:chMax val="0"/>
          <dgm:bulletEnabled val="1"/>
        </dgm:presLayoutVars>
      </dgm:prSet>
      <dgm:spPr/>
    </dgm:pt>
    <dgm:pt modelId="{F3847583-43D3-4B75-9252-2383C44BA68A}" type="pres">
      <dgm:prSet presAssocID="{C23DD791-D969-4E68-8C1A-CA3EF8C9E36C}" presName="spacer" presStyleCnt="0"/>
      <dgm:spPr/>
    </dgm:pt>
    <dgm:pt modelId="{2BBC05E9-161A-4A2E-AF4B-D478DF546CC2}" type="pres">
      <dgm:prSet presAssocID="{06DF84B4-5B32-4A61-A241-A33F3FA6869E}" presName="parentText" presStyleLbl="node1" presStyleIdx="1" presStyleCnt="3">
        <dgm:presLayoutVars>
          <dgm:chMax val="0"/>
          <dgm:bulletEnabled val="1"/>
        </dgm:presLayoutVars>
      </dgm:prSet>
      <dgm:spPr/>
    </dgm:pt>
    <dgm:pt modelId="{ADE9F021-284E-46FA-9F3F-8AD0554DFA6C}" type="pres">
      <dgm:prSet presAssocID="{49893004-D4F9-4355-A25A-CC98FE15980D}" presName="spacer" presStyleCnt="0"/>
      <dgm:spPr/>
    </dgm:pt>
    <dgm:pt modelId="{D6B34A97-D3B1-4ED1-B96A-E2BB454AF3FE}" type="pres">
      <dgm:prSet presAssocID="{0CE1BFE6-423E-435B-B697-4656BA412120}" presName="parentText" presStyleLbl="node1" presStyleIdx="2" presStyleCnt="3">
        <dgm:presLayoutVars>
          <dgm:chMax val="0"/>
          <dgm:bulletEnabled val="1"/>
        </dgm:presLayoutVars>
      </dgm:prSet>
      <dgm:spPr/>
    </dgm:pt>
  </dgm:ptLst>
  <dgm:cxnLst>
    <dgm:cxn modelId="{A673FA1B-B02D-4268-9A87-FCCE7C57E0D4}" srcId="{3611361C-B1D0-4288-9289-2EB3D7F10F0C}" destId="{9F7F0660-A8E3-4945-832D-987056335B7A}" srcOrd="0" destOrd="0" parTransId="{86FA448F-90C3-4727-919A-7FAADD9F7C28}" sibTransId="{C23DD791-D969-4E68-8C1A-CA3EF8C9E36C}"/>
    <dgm:cxn modelId="{303E201F-2B82-4C78-BCF1-FC98FB46342F}" srcId="{3611361C-B1D0-4288-9289-2EB3D7F10F0C}" destId="{0CE1BFE6-423E-435B-B697-4656BA412120}" srcOrd="2" destOrd="0" parTransId="{7E71F334-91E3-4433-A528-614C234AAEBF}" sibTransId="{70E17A19-6B2D-4502-ADA1-14D192448658}"/>
    <dgm:cxn modelId="{1BEBD181-65AB-4F43-9EB3-A96704F7B5F3}" type="presOf" srcId="{0CE1BFE6-423E-435B-B697-4656BA412120}" destId="{D6B34A97-D3B1-4ED1-B96A-E2BB454AF3FE}" srcOrd="0" destOrd="0" presId="urn:microsoft.com/office/officeart/2005/8/layout/vList2"/>
    <dgm:cxn modelId="{690B2595-7B24-4ABD-9386-3A0F976BEB3D}" type="presOf" srcId="{3611361C-B1D0-4288-9289-2EB3D7F10F0C}" destId="{B0C7D722-25CE-4608-913A-3A57267A77D8}" srcOrd="0" destOrd="0" presId="urn:microsoft.com/office/officeart/2005/8/layout/vList2"/>
    <dgm:cxn modelId="{444E3F9C-F205-47B3-AE2B-971844AF39F0}" type="presOf" srcId="{06DF84B4-5B32-4A61-A241-A33F3FA6869E}" destId="{2BBC05E9-161A-4A2E-AF4B-D478DF546CC2}" srcOrd="0" destOrd="0" presId="urn:microsoft.com/office/officeart/2005/8/layout/vList2"/>
    <dgm:cxn modelId="{5D6B74B5-2FD6-4699-BA96-60ECE2873100}" type="presOf" srcId="{9F7F0660-A8E3-4945-832D-987056335B7A}" destId="{923A819F-DE8D-4797-A821-F0073B3B3624}" srcOrd="0" destOrd="0" presId="urn:microsoft.com/office/officeart/2005/8/layout/vList2"/>
    <dgm:cxn modelId="{F27C06EA-4CC0-42B1-8A76-995524205E9E}" srcId="{3611361C-B1D0-4288-9289-2EB3D7F10F0C}" destId="{06DF84B4-5B32-4A61-A241-A33F3FA6869E}" srcOrd="1" destOrd="0" parTransId="{D49EDBFC-085A-43DE-B581-4D379B563DFB}" sibTransId="{49893004-D4F9-4355-A25A-CC98FE15980D}"/>
    <dgm:cxn modelId="{01AD4373-58E1-42ED-9EB8-61C2FAF9E497}" type="presParOf" srcId="{B0C7D722-25CE-4608-913A-3A57267A77D8}" destId="{923A819F-DE8D-4797-A821-F0073B3B3624}" srcOrd="0" destOrd="0" presId="urn:microsoft.com/office/officeart/2005/8/layout/vList2"/>
    <dgm:cxn modelId="{7ABA13C3-205F-4718-A363-406AB61FA4C8}" type="presParOf" srcId="{B0C7D722-25CE-4608-913A-3A57267A77D8}" destId="{F3847583-43D3-4B75-9252-2383C44BA68A}" srcOrd="1" destOrd="0" presId="urn:microsoft.com/office/officeart/2005/8/layout/vList2"/>
    <dgm:cxn modelId="{1BF93341-0A7A-455C-A6D9-75E02160F80F}" type="presParOf" srcId="{B0C7D722-25CE-4608-913A-3A57267A77D8}" destId="{2BBC05E9-161A-4A2E-AF4B-D478DF546CC2}" srcOrd="2" destOrd="0" presId="urn:microsoft.com/office/officeart/2005/8/layout/vList2"/>
    <dgm:cxn modelId="{1386E172-E369-4590-8766-C8E345054E0D}" type="presParOf" srcId="{B0C7D722-25CE-4608-913A-3A57267A77D8}" destId="{ADE9F021-284E-46FA-9F3F-8AD0554DFA6C}" srcOrd="3" destOrd="0" presId="urn:microsoft.com/office/officeart/2005/8/layout/vList2"/>
    <dgm:cxn modelId="{8F4816F6-3CB0-41AA-9F21-339E799A76ED}" type="presParOf" srcId="{B0C7D722-25CE-4608-913A-3A57267A77D8}" destId="{D6B34A97-D3B1-4ED1-B96A-E2BB454AF3F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r>
            <a:rPr lang="en-US" sz="1400" b="1" i="0" dirty="0">
              <a:latin typeface="Times New Roman" panose="02020603050405020304" pitchFamily="18" charset="0"/>
              <a:cs typeface="Times New Roman" panose="02020603050405020304" pitchFamily="18" charset="0"/>
            </a:rPr>
            <a:t>1. Expand IVR Self-Service Capabilities</a:t>
          </a:r>
          <a:endParaRPr lang="en-US" sz="140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r>
            <a:rPr lang="en-US" sz="900" b="1" i="0" dirty="0">
              <a:solidFill>
                <a:schemeClr val="bg1"/>
              </a:solidFill>
              <a:latin typeface="Times New Roman" panose="02020603050405020304" pitchFamily="18" charset="0"/>
              <a:cs typeface="Times New Roman" panose="02020603050405020304" pitchFamily="18" charset="0"/>
            </a:rPr>
            <a:t>Data Insight</a:t>
          </a:r>
          <a:r>
            <a:rPr lang="en-US" sz="900" b="0" i="0" dirty="0">
              <a:solidFill>
                <a:schemeClr val="bg1"/>
              </a:solidFill>
              <a:latin typeface="Times New Roman" panose="02020603050405020304" pitchFamily="18" charset="0"/>
              <a:cs typeface="Times New Roman" panose="02020603050405020304" pitchFamily="18" charset="0"/>
            </a:rPr>
            <a:t>: </a:t>
          </a:r>
        </a:p>
        <a:p>
          <a:pPr rtl="0"/>
          <a:r>
            <a:rPr lang="en-US" sz="900" b="0" i="0" dirty="0">
              <a:solidFill>
                <a:schemeClr val="bg1"/>
              </a:solidFill>
              <a:latin typeface="Times New Roman" panose="02020603050405020304" pitchFamily="18" charset="0"/>
              <a:cs typeface="Times New Roman" panose="02020603050405020304" pitchFamily="18" charset="0"/>
            </a:rPr>
            <a:t>High call volumes are related to routine issues like </a:t>
          </a:r>
          <a:r>
            <a:rPr lang="en-US" sz="900" b="1" i="0" dirty="0">
              <a:solidFill>
                <a:schemeClr val="bg1"/>
              </a:solidFill>
              <a:latin typeface="Times New Roman" panose="02020603050405020304" pitchFamily="18" charset="0"/>
              <a:cs typeface="Times New Roman" panose="02020603050405020304" pitchFamily="18" charset="0"/>
            </a:rPr>
            <a:t>IRROPS</a:t>
          </a:r>
          <a:r>
            <a:rPr lang="en-US" sz="900" b="0" i="0" dirty="0">
              <a:solidFill>
                <a:schemeClr val="bg1"/>
              </a:solidFill>
              <a:latin typeface="Times New Roman" panose="02020603050405020304" pitchFamily="18" charset="0"/>
              <a:cs typeface="Times New Roman" panose="02020603050405020304" pitchFamily="18" charset="0"/>
            </a:rPr>
            <a:t>, </a:t>
          </a:r>
          <a:r>
            <a:rPr lang="en-US" sz="900" b="1" i="0" dirty="0">
              <a:solidFill>
                <a:schemeClr val="bg1"/>
              </a:solidFill>
              <a:latin typeface="Times New Roman" panose="02020603050405020304" pitchFamily="18" charset="0"/>
              <a:cs typeface="Times New Roman" panose="02020603050405020304" pitchFamily="18" charset="0"/>
            </a:rPr>
            <a:t>voluntary changes</a:t>
          </a:r>
          <a:r>
            <a:rPr lang="en-US" sz="900" b="0" i="0" dirty="0">
              <a:solidFill>
                <a:schemeClr val="bg1"/>
              </a:solidFill>
              <a:latin typeface="Times New Roman" panose="02020603050405020304" pitchFamily="18" charset="0"/>
              <a:cs typeface="Times New Roman" panose="02020603050405020304" pitchFamily="18" charset="0"/>
            </a:rPr>
            <a:t>, </a:t>
          </a:r>
          <a:r>
            <a:rPr lang="en-US" sz="900" b="1" i="0" dirty="0">
              <a:solidFill>
                <a:schemeClr val="bg1"/>
              </a:solidFill>
              <a:latin typeface="Times New Roman" panose="02020603050405020304" pitchFamily="18" charset="0"/>
              <a:cs typeface="Times New Roman" panose="02020603050405020304" pitchFamily="18" charset="0"/>
            </a:rPr>
            <a:t>seating</a:t>
          </a:r>
          <a:r>
            <a:rPr lang="en-US" sz="900" b="0" i="0" dirty="0">
              <a:solidFill>
                <a:schemeClr val="bg1"/>
              </a:solidFill>
              <a:latin typeface="Times New Roman" panose="02020603050405020304" pitchFamily="18" charset="0"/>
              <a:cs typeface="Times New Roman" panose="02020603050405020304" pitchFamily="18" charset="0"/>
            </a:rPr>
            <a:t>, and </a:t>
          </a:r>
          <a:r>
            <a:rPr lang="en-US" sz="900" b="1" i="0" dirty="0">
              <a:solidFill>
                <a:schemeClr val="bg1"/>
              </a:solidFill>
              <a:latin typeface="Times New Roman" panose="02020603050405020304" pitchFamily="18" charset="0"/>
              <a:cs typeface="Times New Roman" panose="02020603050405020304" pitchFamily="18" charset="0"/>
            </a:rPr>
            <a:t>Mileage Plus</a:t>
          </a:r>
          <a:r>
            <a:rPr lang="en-US" sz="900" b="0" i="0" dirty="0">
              <a:solidFill>
                <a:schemeClr val="bg1"/>
              </a:solidFill>
              <a:latin typeface="Times New Roman" panose="02020603050405020304" pitchFamily="18" charset="0"/>
              <a:cs typeface="Times New Roman" panose="02020603050405020304" pitchFamily="18" charset="0"/>
            </a:rPr>
            <a:t>. These call types can be automated through the IVR system.</a:t>
          </a:r>
          <a:endParaRPr lang="en-US" sz="900" dirty="0">
            <a:solidFill>
              <a:schemeClr val="bg1"/>
            </a:solidFill>
            <a:latin typeface="Times New Roman" panose="02020603050405020304" pitchFamily="18" charset="0"/>
            <a:cs typeface="Times New Roman" panose="02020603050405020304" pitchFamily="18" charset="0"/>
          </a:endParaRPr>
        </a:p>
      </dgm:t>
    </dgm:pt>
    <dgm:pt modelId="{AA60DAAF-93A6-45B7-A854-47D84A98ECC6}" type="parTrans" cxnId="{0AB1065B-5650-4B08-944B-3B51462E0DF9}">
      <dgm:prSet/>
      <dgm:spPr/>
      <dgm:t>
        <a:bodyPr/>
        <a:lstStyle/>
        <a:p>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pPr rtl="0"/>
          <a:r>
            <a:rPr lang="en-US" sz="900" b="1" i="0" dirty="0">
              <a:solidFill>
                <a:schemeClr val="bg1"/>
              </a:solidFill>
              <a:latin typeface="Times New Roman" panose="02020603050405020304" pitchFamily="18" charset="0"/>
              <a:cs typeface="Times New Roman" panose="02020603050405020304" pitchFamily="18" charset="0"/>
            </a:rPr>
            <a:t>Recommendation</a:t>
          </a:r>
          <a:r>
            <a:rPr lang="en-US" sz="900" b="0" i="0" dirty="0">
              <a:solidFill>
                <a:schemeClr val="bg1"/>
              </a:solidFill>
              <a:latin typeface="Times New Roman" panose="02020603050405020304" pitchFamily="18" charset="0"/>
              <a:cs typeface="Times New Roman" panose="02020603050405020304" pitchFamily="18" charset="0"/>
            </a:rPr>
            <a:t>: </a:t>
          </a:r>
        </a:p>
        <a:p>
          <a:pPr rtl="0"/>
          <a:r>
            <a:rPr lang="en-US" sz="900" b="1" i="0" dirty="0">
              <a:solidFill>
                <a:schemeClr val="bg1"/>
              </a:solidFill>
              <a:latin typeface="Times New Roman" panose="02020603050405020304" pitchFamily="18" charset="0"/>
              <a:cs typeface="Times New Roman" panose="02020603050405020304" pitchFamily="18" charset="0"/>
            </a:rPr>
            <a:t>Automate Common Queries</a:t>
          </a:r>
          <a:r>
            <a:rPr lang="en-US" sz="900" b="0" i="0" dirty="0">
              <a:solidFill>
                <a:schemeClr val="bg1"/>
              </a:solidFill>
              <a:latin typeface="Times New Roman" panose="02020603050405020304" pitchFamily="18" charset="0"/>
              <a:cs typeface="Times New Roman" panose="02020603050405020304" pitchFamily="18" charset="0"/>
            </a:rPr>
            <a:t>: Expand the IVR system to handle high-volume, routine inquiries such as </a:t>
          </a:r>
          <a:r>
            <a:rPr lang="en-US" sz="900" b="1" i="0" dirty="0">
              <a:solidFill>
                <a:schemeClr val="bg1"/>
              </a:solidFill>
              <a:latin typeface="Times New Roman" panose="02020603050405020304" pitchFamily="18" charset="0"/>
              <a:cs typeface="Times New Roman" panose="02020603050405020304" pitchFamily="18" charset="0"/>
            </a:rPr>
            <a:t>seating arrangements</a:t>
          </a:r>
          <a:r>
            <a:rPr lang="en-US" sz="900" b="0" i="0" dirty="0">
              <a:solidFill>
                <a:schemeClr val="bg1"/>
              </a:solidFill>
              <a:latin typeface="Times New Roman" panose="02020603050405020304" pitchFamily="18" charset="0"/>
              <a:cs typeface="Times New Roman" panose="02020603050405020304" pitchFamily="18" charset="0"/>
            </a:rPr>
            <a:t>, </a:t>
          </a:r>
          <a:r>
            <a:rPr lang="en-US" sz="900" b="1" i="0" dirty="0">
              <a:solidFill>
                <a:schemeClr val="bg1"/>
              </a:solidFill>
              <a:latin typeface="Times New Roman" panose="02020603050405020304" pitchFamily="18" charset="0"/>
              <a:cs typeface="Times New Roman" panose="02020603050405020304" pitchFamily="18" charset="0"/>
            </a:rPr>
            <a:t>flight status updates</a:t>
          </a:r>
          <a:r>
            <a:rPr lang="en-US" sz="900" b="0" i="0" dirty="0">
              <a:solidFill>
                <a:schemeClr val="bg1"/>
              </a:solidFill>
              <a:latin typeface="Times New Roman" panose="02020603050405020304" pitchFamily="18" charset="0"/>
              <a:cs typeface="Times New Roman" panose="02020603050405020304" pitchFamily="18" charset="0"/>
            </a:rPr>
            <a:t>, </a:t>
          </a:r>
          <a:r>
            <a:rPr lang="en-US" sz="900" b="1" i="0" dirty="0">
              <a:solidFill>
                <a:schemeClr val="bg1"/>
              </a:solidFill>
              <a:latin typeface="Times New Roman" panose="02020603050405020304" pitchFamily="18" charset="0"/>
              <a:cs typeface="Times New Roman" panose="02020603050405020304" pitchFamily="18" charset="0"/>
            </a:rPr>
            <a:t>booking changes</a:t>
          </a:r>
          <a:r>
            <a:rPr lang="en-US" sz="900" b="0" i="0" dirty="0">
              <a:solidFill>
                <a:schemeClr val="bg1"/>
              </a:solidFill>
              <a:latin typeface="Times New Roman" panose="02020603050405020304" pitchFamily="18" charset="0"/>
              <a:cs typeface="Times New Roman" panose="02020603050405020304" pitchFamily="18" charset="0"/>
            </a:rPr>
            <a:t>, and </a:t>
          </a:r>
          <a:r>
            <a:rPr lang="en-US" sz="900" b="1" i="0" dirty="0">
              <a:solidFill>
                <a:schemeClr val="bg1"/>
              </a:solidFill>
              <a:latin typeface="Times New Roman" panose="02020603050405020304" pitchFamily="18" charset="0"/>
              <a:cs typeface="Times New Roman" panose="02020603050405020304" pitchFamily="18" charset="0"/>
            </a:rPr>
            <a:t>Mileage Plus</a:t>
          </a:r>
          <a:r>
            <a:rPr lang="en-US" sz="900" b="0" i="0" dirty="0">
              <a:solidFill>
                <a:schemeClr val="bg1"/>
              </a:solidFill>
              <a:latin typeface="Times New Roman" panose="02020603050405020304" pitchFamily="18" charset="0"/>
              <a:cs typeface="Times New Roman" panose="02020603050405020304" pitchFamily="18" charset="0"/>
            </a:rPr>
            <a:t> account queries. </a:t>
          </a:r>
        </a:p>
        <a:p>
          <a:pPr rtl="0"/>
          <a:r>
            <a:rPr lang="en-US" sz="900" b="1" i="0" dirty="0">
              <a:solidFill>
                <a:schemeClr val="bg1"/>
              </a:solidFill>
              <a:latin typeface="Times New Roman" panose="02020603050405020304" pitchFamily="18" charset="0"/>
              <a:cs typeface="Times New Roman" panose="02020603050405020304" pitchFamily="18" charset="0"/>
            </a:rPr>
            <a:t>Real-Time Integration</a:t>
          </a:r>
          <a:r>
            <a:rPr lang="en-US" sz="900" b="0" i="0" dirty="0">
              <a:solidFill>
                <a:schemeClr val="bg1"/>
              </a:solidFill>
              <a:latin typeface="Times New Roman" panose="02020603050405020304" pitchFamily="18" charset="0"/>
              <a:cs typeface="Times New Roman" panose="02020603050405020304" pitchFamily="18" charset="0"/>
            </a:rPr>
            <a:t>: Integrate real-time flight data and account information into the IVR system to enable customers to resolve issues like flight cancellations or loyalty status inquiries without agent intervention.</a:t>
          </a:r>
          <a:endParaRPr lang="en-US" sz="900" dirty="0">
            <a:solidFill>
              <a:schemeClr val="bg1"/>
            </a:solidFill>
            <a:latin typeface="Times New Roman" panose="02020603050405020304" pitchFamily="18" charset="0"/>
            <a:cs typeface="Times New Roman" panose="02020603050405020304" pitchFamily="18" charset="0"/>
          </a:endParaRPr>
        </a:p>
      </dgm:t>
    </dgm:pt>
    <dgm:pt modelId="{4CF4F65B-4009-4DE1-A8DC-AA2955BD00D9}" type="parTrans" cxnId="{95AD0D7E-6E17-4789-ABC7-A0D52560C145}">
      <dgm:prSet/>
      <dgm:spPr/>
      <dgm:t>
        <a:bodyPr/>
        <a:lstStyle/>
        <a:p>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r>
            <a:rPr lang="en-US" sz="900" b="1" i="0" dirty="0">
              <a:solidFill>
                <a:schemeClr val="bg1"/>
              </a:solidFill>
              <a:latin typeface="Times New Roman" panose="02020603050405020304" pitchFamily="18" charset="0"/>
              <a:cs typeface="Times New Roman" panose="02020603050405020304" pitchFamily="18" charset="0"/>
            </a:rPr>
            <a:t>Impact</a:t>
          </a:r>
          <a:r>
            <a:rPr lang="en-US" sz="900" b="0" i="0" dirty="0">
              <a:solidFill>
                <a:schemeClr val="bg1"/>
              </a:solidFill>
              <a:latin typeface="Times New Roman" panose="02020603050405020304" pitchFamily="18" charset="0"/>
              <a:cs typeface="Times New Roman" panose="02020603050405020304" pitchFamily="18" charset="0"/>
            </a:rPr>
            <a:t>: </a:t>
          </a:r>
        </a:p>
        <a:p>
          <a:pPr rtl="0"/>
          <a:r>
            <a:rPr lang="en-US" sz="900" b="0" i="0" dirty="0">
              <a:solidFill>
                <a:schemeClr val="bg1"/>
              </a:solidFill>
              <a:latin typeface="Times New Roman" panose="02020603050405020304" pitchFamily="18" charset="0"/>
              <a:cs typeface="Times New Roman" panose="02020603050405020304" pitchFamily="18" charset="0"/>
            </a:rPr>
            <a:t>This will significantly reduce Average Handle Time (AHT) and Average Speed to Answer (AST) by preventing simple issues from reaching agents, thus optimizing the use of resources.</a:t>
          </a:r>
          <a:endParaRPr lang="en-US" sz="900" dirty="0">
            <a:solidFill>
              <a:schemeClr val="bg1"/>
            </a:solidFill>
            <a:latin typeface="Times New Roman" panose="02020603050405020304" pitchFamily="18" charset="0"/>
            <a:cs typeface="Times New Roman" panose="02020603050405020304" pitchFamily="18" charset="0"/>
          </a:endParaRPr>
        </a:p>
      </dgm:t>
    </dgm:pt>
    <dgm:pt modelId="{571286CB-CADC-4F51-9892-042283D55442}" type="parTrans" cxnId="{35D71C61-413B-4B55-AF8B-E02D10860A06}">
      <dgm:prSet/>
      <dgm:spPr/>
      <dgm:t>
        <a:bodyPr/>
        <a:lstStyle/>
        <a:p>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ScaleX="138162" custLinFactNeighborX="-46" custLinFactNeighborY="-26335"/>
      <dgm:spPr/>
    </dgm:pt>
    <dgm:pt modelId="{31C8EC1A-0F5D-42D2-969A-90028894D073}" type="pres">
      <dgm:prSet presAssocID="{3ACABA8D-A406-4EDA-92F6-CD34F8D059ED}" presName="rootConnector" presStyleLbl="node1" presStyleIdx="0" presStyleCnt="1"/>
      <dgm:spPr/>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pt>
    <dgm:pt modelId="{BC8120FB-5DB3-49CF-A2C0-DA954BBBC6AE}" type="pres">
      <dgm:prSet presAssocID="{4CF4F65B-4009-4DE1-A8DC-AA2955BD00D9}" presName="Name13" presStyleLbl="parChTrans1D2" presStyleIdx="1" presStyleCnt="3"/>
      <dgm:spPr/>
    </dgm:pt>
    <dgm:pt modelId="{D7131D1D-D98D-4027-B53A-49F5D36588CA}" type="pres">
      <dgm:prSet presAssocID="{4D31A773-3886-4776-82DD-25C1D25DC124}" presName="childText" presStyleLbl="bgAcc1" presStyleIdx="1" presStyleCnt="3" custScaleX="277843" custScaleY="234155">
        <dgm:presLayoutVars>
          <dgm:bulletEnabled val="1"/>
        </dgm:presLayoutVars>
      </dgm:prSet>
      <dgm:spPr/>
    </dgm:pt>
    <dgm:pt modelId="{160EC79E-2E94-491C-B9F3-33D94DE75C34}" type="pres">
      <dgm:prSet presAssocID="{571286CB-CADC-4F51-9892-042283D55442}" presName="Name13" presStyleLbl="parChTrans1D2" presStyleIdx="2" presStyleCnt="3"/>
      <dgm:spPr/>
    </dgm:pt>
    <dgm:pt modelId="{B48F9DC6-AE2A-4EED-BACD-954075FA6698}" type="pres">
      <dgm:prSet presAssocID="{C70178E1-FFF9-4619-B12F-711787B300A5}" presName="childText" presStyleLbl="bgAcc1" presStyleIdx="2" presStyleCnt="3" custScaleX="274628" custScaleY="116102">
        <dgm:presLayoutVars>
          <dgm:bulletEnabled val="1"/>
        </dgm:presLayoutVars>
      </dgm:prSet>
      <dgm:spPr/>
    </dgm:pt>
  </dgm:ptLst>
  <dgm:cxnLst>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35D71C61-413B-4B55-AF8B-E02D10860A06}" srcId="{3ACABA8D-A406-4EDA-92F6-CD34F8D059ED}" destId="{C70178E1-FFF9-4619-B12F-711787B300A5}" srcOrd="2" destOrd="0" parTransId="{571286CB-CADC-4F51-9892-042283D55442}" sibTransId="{E4EA0678-A325-4A6A-9B79-54D68A61D1B0}"/>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D3DA35C2-0021-43A1-AC04-D1A90B1FE35E}" type="presOf" srcId="{4D31A773-3886-4776-82DD-25C1D25DC124}" destId="{D7131D1D-D98D-4027-B53A-49F5D36588CA}" srcOrd="0" destOrd="0" presId="urn:microsoft.com/office/officeart/2005/8/layout/hierarchy3"/>
    <dgm:cxn modelId="{638492C7-5B81-4339-9003-386641481CCD}" type="presOf" srcId="{3ACABA8D-A406-4EDA-92F6-CD34F8D059ED}" destId="{31C8EC1A-0F5D-42D2-969A-90028894D073}" srcOrd="1" destOrd="0" presId="urn:microsoft.com/office/officeart/2005/8/layout/hierarchy3"/>
    <dgm:cxn modelId="{6A03B7E1-3CA9-48AB-9070-028A13B689DE}" type="presOf" srcId="{AFF248D4-C1D9-4032-8203-49EFDFAE0A11}" destId="{5157D5E7-1E05-4B11-9935-9B4C0EF9ADFE}"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r>
            <a:rPr lang="en-US" sz="1400" b="1" dirty="0">
              <a:latin typeface="Times New Roman" panose="02020603050405020304" pitchFamily="18" charset="0"/>
              <a:cs typeface="Times New Roman" panose="02020603050405020304" pitchFamily="18" charset="0"/>
            </a:rPr>
            <a:t>2. Optimize IVR for Peak Call Periods</a:t>
          </a:r>
          <a:endParaRPr lang="en-US" sz="140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r>
            <a:rPr lang="en-US" sz="900" b="1" i="0" dirty="0">
              <a:solidFill>
                <a:schemeClr val="bg1"/>
              </a:solidFill>
              <a:latin typeface="Times New Roman" panose="02020603050405020304" pitchFamily="18" charset="0"/>
              <a:cs typeface="Times New Roman" panose="02020603050405020304" pitchFamily="18" charset="0"/>
            </a:rPr>
            <a:t>Data Insight</a:t>
          </a:r>
          <a:r>
            <a:rPr lang="en-US" sz="900" b="0" i="0" dirty="0">
              <a:solidFill>
                <a:schemeClr val="bg1"/>
              </a:solidFill>
              <a:latin typeface="Times New Roman" panose="02020603050405020304" pitchFamily="18" charset="0"/>
              <a:cs typeface="Times New Roman" panose="02020603050405020304" pitchFamily="18" charset="0"/>
            </a:rPr>
            <a:t>: </a:t>
          </a:r>
        </a:p>
        <a:p>
          <a:pPr rtl="0"/>
          <a:r>
            <a:rPr lang="en-US" sz="900" b="0" i="0" dirty="0">
              <a:solidFill>
                <a:schemeClr val="bg1"/>
              </a:solidFill>
              <a:latin typeface="Times New Roman" panose="02020603050405020304" pitchFamily="18" charset="0"/>
              <a:cs typeface="Times New Roman" panose="02020603050405020304" pitchFamily="18" charset="0"/>
            </a:rPr>
            <a:t>Most call occurs between 6 AM to 7 AM and 6 PM to 10 PM, leading to higher AHT and AST during this time period.</a:t>
          </a:r>
        </a:p>
      </dgm:t>
    </dgm:pt>
    <dgm:pt modelId="{AA60DAAF-93A6-45B7-A854-47D84A98ECC6}" type="parTrans" cxnId="{0AB1065B-5650-4B08-944B-3B51462E0DF9}">
      <dgm:prSet/>
      <dgm:spPr/>
      <dgm:t>
        <a:bodyPr/>
        <a:lstStyle/>
        <a:p>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r>
            <a:rPr lang="en-US" sz="900" b="1" dirty="0">
              <a:solidFill>
                <a:schemeClr val="bg1"/>
              </a:solidFill>
              <a:latin typeface="Times New Roman" panose="02020603050405020304" pitchFamily="18" charset="0"/>
              <a:cs typeface="Times New Roman" panose="02020603050405020304" pitchFamily="18" charset="0"/>
            </a:rPr>
            <a:t>Recommendation</a:t>
          </a:r>
          <a:r>
            <a:rPr lang="en-US" sz="900" dirty="0">
              <a:solidFill>
                <a:schemeClr val="bg1"/>
              </a:solidFill>
              <a:latin typeface="Times New Roman" panose="02020603050405020304" pitchFamily="18" charset="0"/>
              <a:cs typeface="Times New Roman" panose="02020603050405020304" pitchFamily="18" charset="0"/>
            </a:rPr>
            <a:t>:</a:t>
          </a:r>
        </a:p>
        <a:p>
          <a:r>
            <a:rPr lang="en-US" sz="900" b="1" dirty="0">
              <a:solidFill>
                <a:schemeClr val="bg1"/>
              </a:solidFill>
              <a:latin typeface="Times New Roman" panose="02020603050405020304" pitchFamily="18" charset="0"/>
              <a:cs typeface="Times New Roman" panose="02020603050405020304" pitchFamily="18" charset="0"/>
            </a:rPr>
            <a:t>Dynamic IVR Flow</a:t>
          </a:r>
          <a:r>
            <a:rPr lang="en-US" sz="900" dirty="0">
              <a:solidFill>
                <a:schemeClr val="bg1"/>
              </a:solidFill>
              <a:latin typeface="Times New Roman" panose="02020603050405020304" pitchFamily="18" charset="0"/>
              <a:cs typeface="Times New Roman" panose="02020603050405020304" pitchFamily="18" charset="0"/>
            </a:rPr>
            <a:t>: Introduce an adaptive IVR system that prioritizes self-service and automation during peak periods. For instance, during high traffic, the IVR can preemptively suggest options for resolving common issues like rebooking or checking flight status.</a:t>
          </a:r>
        </a:p>
        <a:p>
          <a:r>
            <a:rPr lang="en-US" sz="900" b="1" dirty="0">
              <a:solidFill>
                <a:schemeClr val="bg1"/>
              </a:solidFill>
              <a:latin typeface="Times New Roman" panose="02020603050405020304" pitchFamily="18" charset="0"/>
              <a:cs typeface="Times New Roman" panose="02020603050405020304" pitchFamily="18" charset="0"/>
            </a:rPr>
            <a:t>Predictive Call Routing</a:t>
          </a:r>
          <a:r>
            <a:rPr lang="en-US" sz="900" dirty="0">
              <a:solidFill>
                <a:schemeClr val="bg1"/>
              </a:solidFill>
              <a:latin typeface="Times New Roman" panose="02020603050405020304" pitchFamily="18" charset="0"/>
              <a:cs typeface="Times New Roman" panose="02020603050405020304" pitchFamily="18" charset="0"/>
            </a:rPr>
            <a:t>: Use historical data to predict peak call periods and pre-route calls with simple solutions to the IVR, allowing agents to focus on more complex issues.</a:t>
          </a:r>
        </a:p>
      </dgm:t>
    </dgm:pt>
    <dgm:pt modelId="{4CF4F65B-4009-4DE1-A8DC-AA2955BD00D9}" type="parTrans" cxnId="{95AD0D7E-6E17-4789-ABC7-A0D52560C145}">
      <dgm:prSet/>
      <dgm:spPr/>
      <dgm:t>
        <a:bodyPr/>
        <a:lstStyle/>
        <a:p>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r>
            <a:rPr lang="en-US" sz="900" b="1" i="0" dirty="0">
              <a:solidFill>
                <a:schemeClr val="bg1"/>
              </a:solidFill>
              <a:latin typeface="Times New Roman" panose="02020603050405020304" pitchFamily="18" charset="0"/>
              <a:cs typeface="Times New Roman" panose="02020603050405020304" pitchFamily="18" charset="0"/>
            </a:rPr>
            <a:t>Impact</a:t>
          </a:r>
          <a:r>
            <a:rPr lang="en-US" sz="900" b="0" i="0" dirty="0">
              <a:solidFill>
                <a:schemeClr val="bg1"/>
              </a:solidFill>
              <a:latin typeface="Times New Roman" panose="02020603050405020304" pitchFamily="18" charset="0"/>
              <a:cs typeface="Times New Roman" panose="02020603050405020304" pitchFamily="18" charset="0"/>
            </a:rPr>
            <a:t>:</a:t>
          </a:r>
          <a:br>
            <a:rPr lang="en-US" sz="900" b="0" i="0" dirty="0">
              <a:solidFill>
                <a:schemeClr val="bg1"/>
              </a:solidFill>
              <a:latin typeface="Times New Roman" panose="02020603050405020304" pitchFamily="18" charset="0"/>
              <a:cs typeface="Times New Roman" panose="02020603050405020304" pitchFamily="18" charset="0"/>
            </a:rPr>
          </a:br>
          <a:r>
            <a:rPr lang="en-US" sz="900" b="0" i="0" dirty="0">
              <a:solidFill>
                <a:schemeClr val="bg1"/>
              </a:solidFill>
              <a:latin typeface="Times New Roman" panose="02020603050405020304" pitchFamily="18" charset="0"/>
              <a:cs typeface="Times New Roman" panose="02020603050405020304" pitchFamily="18" charset="0"/>
            </a:rPr>
            <a:t>This will reduce call congestion during peak hours and improve customer satisfaction and reduced call abandonment.</a:t>
          </a:r>
        </a:p>
        <a:p>
          <a:pPr rtl="0"/>
          <a:endParaRPr lang="en-US" sz="900" b="0" i="0" dirty="0">
            <a:solidFill>
              <a:schemeClr val="bg1"/>
            </a:solidFill>
            <a:latin typeface="Times New Roman" panose="02020603050405020304" pitchFamily="18" charset="0"/>
            <a:cs typeface="Times New Roman" panose="02020603050405020304" pitchFamily="18" charset="0"/>
          </a:endParaRPr>
        </a:p>
      </dgm:t>
    </dgm:pt>
    <dgm:pt modelId="{571286CB-CADC-4F51-9892-042283D55442}" type="parTrans" cxnId="{35D71C61-413B-4B55-AF8B-E02D10860A06}">
      <dgm:prSet/>
      <dgm:spPr/>
      <dgm:t>
        <a:bodyPr/>
        <a:lstStyle/>
        <a:p>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LinFactNeighborX="2899" custLinFactNeighborY="-30058"/>
      <dgm:spPr/>
    </dgm:pt>
    <dgm:pt modelId="{31C8EC1A-0F5D-42D2-969A-90028894D073}" type="pres">
      <dgm:prSet presAssocID="{3ACABA8D-A406-4EDA-92F6-CD34F8D059ED}" presName="rootConnector" presStyleLbl="node1" presStyleIdx="0" presStyleCnt="1"/>
      <dgm:spPr/>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pt>
    <dgm:pt modelId="{BC8120FB-5DB3-49CF-A2C0-DA954BBBC6AE}" type="pres">
      <dgm:prSet presAssocID="{4CF4F65B-4009-4DE1-A8DC-AA2955BD00D9}" presName="Name13" presStyleLbl="parChTrans1D2" presStyleIdx="1" presStyleCnt="3"/>
      <dgm:spPr/>
    </dgm:pt>
    <dgm:pt modelId="{D7131D1D-D98D-4027-B53A-49F5D36588CA}" type="pres">
      <dgm:prSet presAssocID="{4D31A773-3886-4776-82DD-25C1D25DC124}" presName="childText" presStyleLbl="bgAcc1" presStyleIdx="1" presStyleCnt="3" custScaleX="265894" custScaleY="244965">
        <dgm:presLayoutVars>
          <dgm:bulletEnabled val="1"/>
        </dgm:presLayoutVars>
      </dgm:prSet>
      <dgm:spPr/>
    </dgm:pt>
    <dgm:pt modelId="{160EC79E-2E94-491C-B9F3-33D94DE75C34}" type="pres">
      <dgm:prSet presAssocID="{571286CB-CADC-4F51-9892-042283D55442}" presName="Name13" presStyleLbl="parChTrans1D2" presStyleIdx="2" presStyleCnt="3"/>
      <dgm:spPr/>
    </dgm:pt>
    <dgm:pt modelId="{B48F9DC6-AE2A-4EED-BACD-954075FA6698}" type="pres">
      <dgm:prSet presAssocID="{C70178E1-FFF9-4619-B12F-711787B300A5}" presName="childText" presStyleLbl="bgAcc1" presStyleIdx="2" presStyleCnt="3" custScaleX="265197" custScaleY="125124">
        <dgm:presLayoutVars>
          <dgm:bulletEnabled val="1"/>
        </dgm:presLayoutVars>
      </dgm:prSet>
      <dgm:spPr/>
    </dgm:pt>
  </dgm:ptLst>
  <dgm:cxnLst>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35D71C61-413B-4B55-AF8B-E02D10860A06}" srcId="{3ACABA8D-A406-4EDA-92F6-CD34F8D059ED}" destId="{C70178E1-FFF9-4619-B12F-711787B300A5}" srcOrd="2" destOrd="0" parTransId="{571286CB-CADC-4F51-9892-042283D55442}" sibTransId="{E4EA0678-A325-4A6A-9B79-54D68A61D1B0}"/>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D3DA35C2-0021-43A1-AC04-D1A90B1FE35E}" type="presOf" srcId="{4D31A773-3886-4776-82DD-25C1D25DC124}" destId="{D7131D1D-D98D-4027-B53A-49F5D36588CA}" srcOrd="0" destOrd="0" presId="urn:microsoft.com/office/officeart/2005/8/layout/hierarchy3"/>
    <dgm:cxn modelId="{638492C7-5B81-4339-9003-386641481CCD}" type="presOf" srcId="{3ACABA8D-A406-4EDA-92F6-CD34F8D059ED}" destId="{31C8EC1A-0F5D-42D2-969A-90028894D073}" srcOrd="1" destOrd="0" presId="urn:microsoft.com/office/officeart/2005/8/layout/hierarchy3"/>
    <dgm:cxn modelId="{6A03B7E1-3CA9-48AB-9070-028A13B689DE}" type="presOf" srcId="{AFF248D4-C1D9-4032-8203-49EFDFAE0A11}" destId="{5157D5E7-1E05-4B11-9935-9B4C0EF9ADFE}"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r>
            <a:rPr lang="en-US" sz="1400" b="1" dirty="0">
              <a:latin typeface="Times New Roman" panose="02020603050405020304" pitchFamily="18" charset="0"/>
              <a:cs typeface="Times New Roman" panose="02020603050405020304" pitchFamily="18" charset="0"/>
            </a:rPr>
            <a:t>3. Implement Sentiment-Based Routing</a:t>
          </a:r>
          <a:endParaRPr lang="en-US" sz="140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r>
            <a:rPr lang="en-US" sz="900" b="1" i="0" dirty="0">
              <a:solidFill>
                <a:schemeClr val="bg1"/>
              </a:solidFill>
              <a:latin typeface="Times New Roman" panose="02020603050405020304" pitchFamily="18" charset="0"/>
              <a:cs typeface="Times New Roman" panose="02020603050405020304" pitchFamily="18" charset="0"/>
            </a:rPr>
            <a:t>Data Insight</a:t>
          </a:r>
          <a:r>
            <a:rPr lang="en-US" sz="900" b="0" i="0" dirty="0">
              <a:solidFill>
                <a:schemeClr val="bg1"/>
              </a:solidFill>
              <a:latin typeface="Times New Roman" panose="02020603050405020304" pitchFamily="18" charset="0"/>
              <a:cs typeface="Times New Roman" panose="02020603050405020304" pitchFamily="18" charset="0"/>
            </a:rPr>
            <a:t>: </a:t>
          </a:r>
        </a:p>
        <a:p>
          <a:pPr rtl="0"/>
          <a:r>
            <a:rPr lang="en-US" sz="900" b="0" i="0" dirty="0">
              <a:solidFill>
                <a:schemeClr val="bg1"/>
              </a:solidFill>
              <a:latin typeface="Times New Roman" panose="02020603050405020304" pitchFamily="18" charset="0"/>
              <a:cs typeface="Times New Roman" panose="02020603050405020304" pitchFamily="18" charset="0"/>
            </a:rPr>
            <a:t>Calls where both the customer and agent are polite result in shorter AHT (as low as 2 minutes). When silence is high (80-90%), AHT extends to 15-18 minutes.</a:t>
          </a:r>
        </a:p>
      </dgm:t>
    </dgm:pt>
    <dgm:pt modelId="{AA60DAAF-93A6-45B7-A854-47D84A98ECC6}" type="parTrans" cxnId="{0AB1065B-5650-4B08-944B-3B51462E0DF9}">
      <dgm:prSet/>
      <dgm:spPr/>
      <dgm:t>
        <a:bodyPr/>
        <a:lstStyle/>
        <a:p>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r>
            <a:rPr lang="en-US" sz="900" b="1" dirty="0">
              <a:solidFill>
                <a:schemeClr val="bg1"/>
              </a:solidFill>
              <a:latin typeface="Times New Roman" panose="02020603050405020304" pitchFamily="18" charset="0"/>
              <a:cs typeface="Times New Roman" panose="02020603050405020304" pitchFamily="18" charset="0"/>
            </a:rPr>
            <a:t>Recommendation</a:t>
          </a:r>
          <a:r>
            <a:rPr lang="en-US" sz="900" dirty="0">
              <a:solidFill>
                <a:schemeClr val="bg1"/>
              </a:solidFill>
              <a:latin typeface="Times New Roman" panose="02020603050405020304" pitchFamily="18" charset="0"/>
              <a:cs typeface="Times New Roman" panose="02020603050405020304" pitchFamily="18" charset="0"/>
            </a:rPr>
            <a:t>:</a:t>
          </a:r>
        </a:p>
        <a:p>
          <a:r>
            <a:rPr lang="en-US" sz="900" b="1" dirty="0">
              <a:solidFill>
                <a:schemeClr val="bg1"/>
              </a:solidFill>
              <a:latin typeface="Times New Roman" panose="02020603050405020304" pitchFamily="18" charset="0"/>
              <a:cs typeface="Times New Roman" panose="02020603050405020304" pitchFamily="18" charset="0"/>
            </a:rPr>
            <a:t>Sentiment Detection in IVR: </a:t>
          </a:r>
          <a:r>
            <a:rPr lang="en-US" sz="900" dirty="0">
              <a:solidFill>
                <a:schemeClr val="bg1"/>
              </a:solidFill>
              <a:latin typeface="Times New Roman" panose="02020603050405020304" pitchFamily="18" charset="0"/>
              <a:cs typeface="Times New Roman" panose="02020603050405020304" pitchFamily="18" charset="0"/>
            </a:rPr>
            <a:t>Implement sentiment analysis within the IVR system to assess customer mood (e.g., frustration, calmness) before transferring to an agent. Calls that exhibit high levels of frustration can be routed to more experienced agents, while routine queries can be handled by automated systems or less experienced agents. </a:t>
          </a:r>
        </a:p>
        <a:p>
          <a:r>
            <a:rPr lang="en-US" sz="900" b="1" dirty="0">
              <a:solidFill>
                <a:schemeClr val="bg1"/>
              </a:solidFill>
              <a:latin typeface="Times New Roman" panose="02020603050405020304" pitchFamily="18" charset="0"/>
              <a:cs typeface="Times New Roman" panose="02020603050405020304" pitchFamily="18" charset="0"/>
            </a:rPr>
            <a:t>Silence Detection: </a:t>
          </a:r>
          <a:r>
            <a:rPr lang="en-US" sz="900" dirty="0">
              <a:solidFill>
                <a:schemeClr val="bg1"/>
              </a:solidFill>
              <a:latin typeface="Times New Roman" panose="02020603050405020304" pitchFamily="18" charset="0"/>
              <a:cs typeface="Times New Roman" panose="02020603050405020304" pitchFamily="18" charset="0"/>
            </a:rPr>
            <a:t>Integrate silence detection in the IVR system to prompt customers during periods of inactivity, which can help move the conversation forward and prevent prolonged silence.</a:t>
          </a:r>
        </a:p>
      </dgm:t>
    </dgm:pt>
    <dgm:pt modelId="{4CF4F65B-4009-4DE1-A8DC-AA2955BD00D9}" type="parTrans" cxnId="{95AD0D7E-6E17-4789-ABC7-A0D52560C145}">
      <dgm:prSet/>
      <dgm:spPr/>
      <dgm:t>
        <a:bodyPr/>
        <a:lstStyle/>
        <a:p>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r>
            <a:rPr lang="en-US" sz="900" b="1" i="0" dirty="0">
              <a:solidFill>
                <a:schemeClr val="bg1"/>
              </a:solidFill>
              <a:latin typeface="Times New Roman" panose="02020603050405020304" pitchFamily="18" charset="0"/>
              <a:cs typeface="Times New Roman" panose="02020603050405020304" pitchFamily="18" charset="0"/>
            </a:rPr>
            <a:t>Impact</a:t>
          </a:r>
          <a:r>
            <a:rPr lang="en-US" sz="900" b="0" i="0" dirty="0">
              <a:solidFill>
                <a:schemeClr val="bg1"/>
              </a:solidFill>
              <a:latin typeface="Times New Roman" panose="02020603050405020304" pitchFamily="18" charset="0"/>
              <a:cs typeface="Times New Roman" panose="02020603050405020304" pitchFamily="18" charset="0"/>
            </a:rPr>
            <a:t>:</a:t>
          </a:r>
          <a:br>
            <a:rPr lang="en-US" sz="900" b="0" i="0" dirty="0">
              <a:solidFill>
                <a:schemeClr val="bg1"/>
              </a:solidFill>
              <a:latin typeface="Times New Roman" panose="02020603050405020304" pitchFamily="18" charset="0"/>
              <a:cs typeface="Times New Roman" panose="02020603050405020304" pitchFamily="18" charset="0"/>
            </a:rPr>
          </a:br>
          <a:r>
            <a:rPr lang="en-US" sz="900" b="0" i="0" dirty="0">
              <a:solidFill>
                <a:schemeClr val="bg1"/>
              </a:solidFill>
              <a:latin typeface="Times New Roman" panose="02020603050405020304" pitchFamily="18" charset="0"/>
              <a:cs typeface="Times New Roman" panose="02020603050405020304" pitchFamily="18" charset="0"/>
            </a:rPr>
            <a:t>This will reduce AHT by ensuring that the right calls are directed to the right agents and minimizing time spent on unproductive interactions.</a:t>
          </a:r>
        </a:p>
      </dgm:t>
    </dgm:pt>
    <dgm:pt modelId="{571286CB-CADC-4F51-9892-042283D55442}" type="parTrans" cxnId="{35D71C61-413B-4B55-AF8B-E02D10860A06}">
      <dgm:prSet/>
      <dgm:spPr/>
      <dgm:t>
        <a:bodyPr/>
        <a:lstStyle/>
        <a:p>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ScaleX="154412" custLinFactNeighborX="-139" custLinFactNeighborY="-10999"/>
      <dgm:spPr/>
    </dgm:pt>
    <dgm:pt modelId="{31C8EC1A-0F5D-42D2-969A-90028894D073}" type="pres">
      <dgm:prSet presAssocID="{3ACABA8D-A406-4EDA-92F6-CD34F8D059ED}" presName="rootConnector" presStyleLbl="node1" presStyleIdx="0" presStyleCnt="1"/>
      <dgm:spPr/>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pt>
    <dgm:pt modelId="{BC8120FB-5DB3-49CF-A2C0-DA954BBBC6AE}" type="pres">
      <dgm:prSet presAssocID="{4CF4F65B-4009-4DE1-A8DC-AA2955BD00D9}" presName="Name13" presStyleLbl="parChTrans1D2" presStyleIdx="1" presStyleCnt="3"/>
      <dgm:spPr/>
    </dgm:pt>
    <dgm:pt modelId="{D7131D1D-D98D-4027-B53A-49F5D36588CA}" type="pres">
      <dgm:prSet presAssocID="{4D31A773-3886-4776-82DD-25C1D25DC124}" presName="childText" presStyleLbl="bgAcc1" presStyleIdx="1" presStyleCnt="3" custScaleX="255589" custScaleY="316994">
        <dgm:presLayoutVars>
          <dgm:bulletEnabled val="1"/>
        </dgm:presLayoutVars>
      </dgm:prSet>
      <dgm:spPr/>
    </dgm:pt>
    <dgm:pt modelId="{160EC79E-2E94-491C-B9F3-33D94DE75C34}" type="pres">
      <dgm:prSet presAssocID="{571286CB-CADC-4F51-9892-042283D55442}" presName="Name13" presStyleLbl="parChTrans1D2" presStyleIdx="2" presStyleCnt="3"/>
      <dgm:spPr/>
    </dgm:pt>
    <dgm:pt modelId="{B48F9DC6-AE2A-4EED-BACD-954075FA6698}" type="pres">
      <dgm:prSet presAssocID="{C70178E1-FFF9-4619-B12F-711787B300A5}" presName="childText" presStyleLbl="bgAcc1" presStyleIdx="2" presStyleCnt="3" custScaleX="265197" custScaleY="125124">
        <dgm:presLayoutVars>
          <dgm:bulletEnabled val="1"/>
        </dgm:presLayoutVars>
      </dgm:prSet>
      <dgm:spPr/>
    </dgm:pt>
  </dgm:ptLst>
  <dgm:cxnLst>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35D71C61-413B-4B55-AF8B-E02D10860A06}" srcId="{3ACABA8D-A406-4EDA-92F6-CD34F8D059ED}" destId="{C70178E1-FFF9-4619-B12F-711787B300A5}" srcOrd="2" destOrd="0" parTransId="{571286CB-CADC-4F51-9892-042283D55442}" sibTransId="{E4EA0678-A325-4A6A-9B79-54D68A61D1B0}"/>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D3DA35C2-0021-43A1-AC04-D1A90B1FE35E}" type="presOf" srcId="{4D31A773-3886-4776-82DD-25C1D25DC124}" destId="{D7131D1D-D98D-4027-B53A-49F5D36588CA}" srcOrd="0" destOrd="0" presId="urn:microsoft.com/office/officeart/2005/8/layout/hierarchy3"/>
    <dgm:cxn modelId="{638492C7-5B81-4339-9003-386641481CCD}" type="presOf" srcId="{3ACABA8D-A406-4EDA-92F6-CD34F8D059ED}" destId="{31C8EC1A-0F5D-42D2-969A-90028894D073}" srcOrd="1" destOrd="0" presId="urn:microsoft.com/office/officeart/2005/8/layout/hierarchy3"/>
    <dgm:cxn modelId="{6A03B7E1-3CA9-48AB-9070-028A13B689DE}" type="presOf" srcId="{AFF248D4-C1D9-4032-8203-49EFDFAE0A11}" destId="{5157D5E7-1E05-4B11-9935-9B4C0EF9ADFE}"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lnSpc>
              <a:spcPct val="100000"/>
            </a:lnSpc>
          </a:pPr>
          <a:r>
            <a:rPr lang="en-US" sz="1400" b="1" dirty="0">
              <a:latin typeface="Times New Roman" panose="02020603050405020304" pitchFamily="18" charset="0"/>
              <a:cs typeface="Times New Roman" panose="02020603050405020304" pitchFamily="18" charset="0"/>
            </a:rPr>
            <a:t>4. Leverage Data to Personalize IVR Paths</a:t>
          </a:r>
          <a:endParaRPr lang="en-US" sz="140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lnSpc>
              <a:spcPct val="100000"/>
            </a:lnSpc>
          </a:pPr>
          <a:r>
            <a:rPr lang="en-US" sz="900" b="1" i="0" dirty="0">
              <a:solidFill>
                <a:schemeClr val="bg1"/>
              </a:solidFill>
              <a:latin typeface="Times New Roman" panose="02020603050405020304" pitchFamily="18" charset="0"/>
              <a:cs typeface="Times New Roman" panose="02020603050405020304" pitchFamily="18" charset="0"/>
            </a:rPr>
            <a:t>Data Insight</a:t>
          </a:r>
          <a:r>
            <a:rPr lang="en-US" sz="900" b="0" i="0" dirty="0">
              <a:solidFill>
                <a:schemeClr val="bg1"/>
              </a:solidFill>
              <a:latin typeface="Times New Roman" panose="02020603050405020304" pitchFamily="18" charset="0"/>
              <a:cs typeface="Times New Roman" panose="02020603050405020304" pitchFamily="18" charset="0"/>
            </a:rPr>
            <a:t>: </a:t>
          </a:r>
        </a:p>
        <a:p>
          <a:pPr rtl="0">
            <a:lnSpc>
              <a:spcPct val="100000"/>
            </a:lnSpc>
          </a:pPr>
          <a:r>
            <a:rPr lang="en-US" sz="900" b="0" i="0" dirty="0">
              <a:solidFill>
                <a:schemeClr val="bg1"/>
              </a:solidFill>
              <a:latin typeface="Times New Roman" panose="02020603050405020304" pitchFamily="18" charset="0"/>
              <a:cs typeface="Times New Roman" panose="02020603050405020304" pitchFamily="18" charset="0"/>
            </a:rPr>
            <a:t>Frequent call reasons like IRROPS, voluntary changes, and baggage tracking can be automated, but customers prefer personalized service.</a:t>
          </a:r>
          <a:endParaRPr lang="en-US" sz="900" dirty="0">
            <a:solidFill>
              <a:schemeClr val="bg1"/>
            </a:solidFill>
            <a:latin typeface="Times New Roman" panose="02020603050405020304" pitchFamily="18" charset="0"/>
            <a:cs typeface="Times New Roman" panose="02020603050405020304" pitchFamily="18" charset="0"/>
          </a:endParaRPr>
        </a:p>
      </dgm:t>
    </dgm:pt>
    <dgm:pt modelId="{AA60DAAF-93A6-45B7-A854-47D84A98ECC6}" type="parTrans" cxnId="{0AB1065B-5650-4B08-944B-3B51462E0DF9}">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pPr rtl="0">
            <a:lnSpc>
              <a:spcPct val="100000"/>
            </a:lnSpc>
          </a:pPr>
          <a:r>
            <a:rPr lang="en-US" sz="900" b="1" i="0" dirty="0">
              <a:solidFill>
                <a:schemeClr val="bg1"/>
              </a:solidFill>
              <a:latin typeface="Times New Roman" panose="02020603050405020304" pitchFamily="18" charset="0"/>
              <a:cs typeface="Times New Roman" panose="02020603050405020304" pitchFamily="18" charset="0"/>
            </a:rPr>
            <a:t>Recommendation</a:t>
          </a:r>
          <a:r>
            <a:rPr lang="en-US" sz="900" b="0" i="0" dirty="0">
              <a:solidFill>
                <a:schemeClr val="bg1"/>
              </a:solidFill>
              <a:latin typeface="Times New Roman" panose="02020603050405020304" pitchFamily="18" charset="0"/>
              <a:cs typeface="Times New Roman" panose="02020603050405020304" pitchFamily="18" charset="0"/>
            </a:rPr>
            <a:t>: </a:t>
          </a:r>
        </a:p>
        <a:p>
          <a:pPr rtl="0">
            <a:lnSpc>
              <a:spcPct val="100000"/>
            </a:lnSpc>
          </a:pPr>
          <a:r>
            <a:rPr lang="en-US" sz="900" b="1" i="0" dirty="0">
              <a:solidFill>
                <a:schemeClr val="bg1"/>
              </a:solidFill>
              <a:latin typeface="Times New Roman" panose="02020603050405020304" pitchFamily="18" charset="0"/>
              <a:cs typeface="Times New Roman" panose="02020603050405020304" pitchFamily="18" charset="0"/>
            </a:rPr>
            <a:t>Customer Profile Integration: </a:t>
          </a:r>
          <a:r>
            <a:rPr lang="en-US" sz="900" b="0" i="0" dirty="0">
              <a:solidFill>
                <a:schemeClr val="bg1"/>
              </a:solidFill>
              <a:latin typeface="Times New Roman" panose="02020603050405020304" pitchFamily="18" charset="0"/>
              <a:cs typeface="Times New Roman" panose="02020603050405020304" pitchFamily="18" charset="0"/>
            </a:rPr>
            <a:t>Use customer data to personalize IVR interactions. For instance, if a customer frequently travels with United, the IVR can preemptively offer Mileage Plus information, booking changes, or status updates. </a:t>
          </a:r>
        </a:p>
        <a:p>
          <a:pPr rtl="0">
            <a:lnSpc>
              <a:spcPct val="100000"/>
            </a:lnSpc>
          </a:pPr>
          <a:r>
            <a:rPr lang="en-US" sz="900" b="1" i="0" dirty="0">
              <a:solidFill>
                <a:schemeClr val="bg1"/>
              </a:solidFill>
              <a:latin typeface="Times New Roman" panose="02020603050405020304" pitchFamily="18" charset="0"/>
              <a:cs typeface="Times New Roman" panose="02020603050405020304" pitchFamily="18" charset="0"/>
            </a:rPr>
            <a:t>Contextual Self-Service: </a:t>
          </a:r>
          <a:r>
            <a:rPr lang="en-US" sz="900" b="0" i="0" dirty="0">
              <a:solidFill>
                <a:schemeClr val="bg1"/>
              </a:solidFill>
              <a:latin typeface="Times New Roman" panose="02020603050405020304" pitchFamily="18" charset="0"/>
              <a:cs typeface="Times New Roman" panose="02020603050405020304" pitchFamily="18" charset="0"/>
            </a:rPr>
            <a:t>Automatically suggest the most likely self-service options based on the customer’s past interactions (e.g., if the customer recently booked a flight, offer options related to check-in or flight changes).</a:t>
          </a:r>
          <a:endParaRPr lang="en-US" sz="900" dirty="0">
            <a:solidFill>
              <a:schemeClr val="bg1"/>
            </a:solidFill>
            <a:latin typeface="Times New Roman" panose="02020603050405020304" pitchFamily="18" charset="0"/>
            <a:cs typeface="Times New Roman" panose="02020603050405020304" pitchFamily="18" charset="0"/>
          </a:endParaRPr>
        </a:p>
      </dgm:t>
    </dgm:pt>
    <dgm:pt modelId="{4CF4F65B-4009-4DE1-A8DC-AA2955BD00D9}" type="parTrans" cxnId="{95AD0D7E-6E17-4789-ABC7-A0D52560C145}">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lnSpc>
              <a:spcPct val="100000"/>
            </a:lnSpc>
          </a:pPr>
          <a:r>
            <a:rPr lang="en-US" sz="900" b="1" i="0" dirty="0">
              <a:solidFill>
                <a:schemeClr val="bg1"/>
              </a:solidFill>
              <a:latin typeface="Times New Roman" panose="02020603050405020304" pitchFamily="18" charset="0"/>
              <a:cs typeface="Times New Roman" panose="02020603050405020304" pitchFamily="18" charset="0"/>
            </a:rPr>
            <a:t>Impact</a:t>
          </a:r>
          <a:r>
            <a:rPr lang="en-US" sz="900" b="0" i="0" dirty="0">
              <a:solidFill>
                <a:schemeClr val="bg1"/>
              </a:solidFill>
              <a:latin typeface="Times New Roman" panose="02020603050405020304" pitchFamily="18" charset="0"/>
              <a:cs typeface="Times New Roman" panose="02020603050405020304" pitchFamily="18" charset="0"/>
            </a:rPr>
            <a:t>: </a:t>
          </a:r>
        </a:p>
        <a:p>
          <a:pPr rtl="0">
            <a:lnSpc>
              <a:spcPct val="100000"/>
            </a:lnSpc>
          </a:pPr>
          <a:r>
            <a:rPr lang="en-US" sz="900" b="0" i="0" dirty="0">
              <a:solidFill>
                <a:schemeClr val="bg1"/>
              </a:solidFill>
              <a:latin typeface="Times New Roman" panose="02020603050405020304" pitchFamily="18" charset="0"/>
              <a:cs typeface="Times New Roman" panose="02020603050405020304" pitchFamily="18" charset="0"/>
            </a:rPr>
            <a:t>Personalized IVR interactions will reduce AHT and improve customer satisfaction by offering solutions that are directly relevant to each customer.</a:t>
          </a:r>
          <a:endParaRPr lang="en-US" sz="900" dirty="0">
            <a:solidFill>
              <a:schemeClr val="bg1"/>
            </a:solidFill>
            <a:latin typeface="Times New Roman" panose="02020603050405020304" pitchFamily="18" charset="0"/>
            <a:cs typeface="Times New Roman" panose="02020603050405020304" pitchFamily="18" charset="0"/>
          </a:endParaRPr>
        </a:p>
      </dgm:t>
    </dgm:pt>
    <dgm:pt modelId="{571286CB-CADC-4F51-9892-042283D55442}" type="parTrans" cxnId="{35D71C61-413B-4B55-AF8B-E02D10860A06}">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ScaleX="163352" custLinFactNeighborX="-46" custLinFactNeighborY="-26335"/>
      <dgm:spPr/>
    </dgm:pt>
    <dgm:pt modelId="{31C8EC1A-0F5D-42D2-969A-90028894D073}" type="pres">
      <dgm:prSet presAssocID="{3ACABA8D-A406-4EDA-92F6-CD34F8D059ED}" presName="rootConnector" presStyleLbl="node1" presStyleIdx="0" presStyleCnt="1"/>
      <dgm:spPr/>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pt>
    <dgm:pt modelId="{BC8120FB-5DB3-49CF-A2C0-DA954BBBC6AE}" type="pres">
      <dgm:prSet presAssocID="{4CF4F65B-4009-4DE1-A8DC-AA2955BD00D9}" presName="Name13" presStyleLbl="parChTrans1D2" presStyleIdx="1" presStyleCnt="3"/>
      <dgm:spPr/>
    </dgm:pt>
    <dgm:pt modelId="{D7131D1D-D98D-4027-B53A-49F5D36588CA}" type="pres">
      <dgm:prSet presAssocID="{4D31A773-3886-4776-82DD-25C1D25DC124}" presName="childText" presStyleLbl="bgAcc1" presStyleIdx="1" presStyleCnt="3" custScaleX="275300" custScaleY="291928">
        <dgm:presLayoutVars>
          <dgm:bulletEnabled val="1"/>
        </dgm:presLayoutVars>
      </dgm:prSet>
      <dgm:spPr/>
    </dgm:pt>
    <dgm:pt modelId="{160EC79E-2E94-491C-B9F3-33D94DE75C34}" type="pres">
      <dgm:prSet presAssocID="{571286CB-CADC-4F51-9892-042283D55442}" presName="Name13" presStyleLbl="parChTrans1D2" presStyleIdx="2" presStyleCnt="3"/>
      <dgm:spPr/>
    </dgm:pt>
    <dgm:pt modelId="{B48F9DC6-AE2A-4EED-BACD-954075FA6698}" type="pres">
      <dgm:prSet presAssocID="{C70178E1-FFF9-4619-B12F-711787B300A5}" presName="childText" presStyleLbl="bgAcc1" presStyleIdx="2" presStyleCnt="3" custScaleX="274628" custScaleY="116102">
        <dgm:presLayoutVars>
          <dgm:bulletEnabled val="1"/>
        </dgm:presLayoutVars>
      </dgm:prSet>
      <dgm:spPr/>
    </dgm:pt>
  </dgm:ptLst>
  <dgm:cxnLst>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35D71C61-413B-4B55-AF8B-E02D10860A06}" srcId="{3ACABA8D-A406-4EDA-92F6-CD34F8D059ED}" destId="{C70178E1-FFF9-4619-B12F-711787B300A5}" srcOrd="2" destOrd="0" parTransId="{571286CB-CADC-4F51-9892-042283D55442}" sibTransId="{E4EA0678-A325-4A6A-9B79-54D68A61D1B0}"/>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D3DA35C2-0021-43A1-AC04-D1A90B1FE35E}" type="presOf" srcId="{4D31A773-3886-4776-82DD-25C1D25DC124}" destId="{D7131D1D-D98D-4027-B53A-49F5D36588CA}" srcOrd="0" destOrd="0" presId="urn:microsoft.com/office/officeart/2005/8/layout/hierarchy3"/>
    <dgm:cxn modelId="{638492C7-5B81-4339-9003-386641481CCD}" type="presOf" srcId="{3ACABA8D-A406-4EDA-92F6-CD34F8D059ED}" destId="{31C8EC1A-0F5D-42D2-969A-90028894D073}" srcOrd="1" destOrd="0" presId="urn:microsoft.com/office/officeart/2005/8/layout/hierarchy3"/>
    <dgm:cxn modelId="{6A03B7E1-3CA9-48AB-9070-028A13B689DE}" type="presOf" srcId="{AFF248D4-C1D9-4032-8203-49EFDFAE0A11}" destId="{5157D5E7-1E05-4B11-9935-9B4C0EF9ADFE}"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r>
            <a:rPr lang="en-US" sz="1400" b="1" dirty="0">
              <a:latin typeface="Times New Roman" panose="02020603050405020304" pitchFamily="18" charset="0"/>
              <a:cs typeface="Times New Roman" panose="02020603050405020304" pitchFamily="18" charset="0"/>
            </a:rPr>
            <a:t>5. Focus on Automating Solutions for Specific Call Reasons</a:t>
          </a:r>
          <a:endParaRPr lang="en-US" sz="140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r>
            <a:rPr lang="en-US" sz="900" b="1" i="0" dirty="0">
              <a:solidFill>
                <a:schemeClr val="bg1"/>
              </a:solidFill>
              <a:latin typeface="Times New Roman" panose="02020603050405020304" pitchFamily="18" charset="0"/>
              <a:cs typeface="Times New Roman" panose="02020603050405020304" pitchFamily="18" charset="0"/>
            </a:rPr>
            <a:t>Data Insight</a:t>
          </a:r>
          <a:r>
            <a:rPr lang="en-US" sz="900" b="0" i="0" dirty="0">
              <a:solidFill>
                <a:schemeClr val="bg1"/>
              </a:solidFill>
              <a:latin typeface="Times New Roman" panose="02020603050405020304" pitchFamily="18" charset="0"/>
              <a:cs typeface="Times New Roman" panose="02020603050405020304" pitchFamily="18" charset="0"/>
            </a:rPr>
            <a:t>: </a:t>
          </a:r>
        </a:p>
        <a:p>
          <a:pPr rtl="0"/>
          <a:r>
            <a:rPr lang="en-US" sz="900" b="0" i="0" dirty="0">
              <a:solidFill>
                <a:schemeClr val="bg1"/>
              </a:solidFill>
              <a:latin typeface="Times New Roman" panose="02020603050405020304" pitchFamily="18" charset="0"/>
              <a:cs typeface="Times New Roman" panose="02020603050405020304" pitchFamily="18" charset="0"/>
            </a:rPr>
            <a:t>Most calls are for issues like IRROPS, seating, voluntary change, and travel updates, which can be addressed through self-service.</a:t>
          </a:r>
        </a:p>
      </dgm:t>
    </dgm:pt>
    <dgm:pt modelId="{AA60DAAF-93A6-45B7-A854-47D84A98ECC6}" type="parTrans" cxnId="{0AB1065B-5650-4B08-944B-3B51462E0DF9}">
      <dgm:prSet/>
      <dgm:spPr/>
      <dgm:t>
        <a:bodyPr/>
        <a:lstStyle/>
        <a:p>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r>
            <a:rPr lang="en-US" sz="900" b="1" dirty="0">
              <a:solidFill>
                <a:schemeClr val="bg1"/>
              </a:solidFill>
              <a:latin typeface="Times New Roman" panose="02020603050405020304" pitchFamily="18" charset="0"/>
              <a:cs typeface="Times New Roman" panose="02020603050405020304" pitchFamily="18" charset="0"/>
            </a:rPr>
            <a:t>Recommendation</a:t>
          </a:r>
          <a:r>
            <a:rPr lang="en-US" sz="900" dirty="0">
              <a:solidFill>
                <a:schemeClr val="bg1"/>
              </a:solidFill>
              <a:latin typeface="Times New Roman" panose="02020603050405020304" pitchFamily="18" charset="0"/>
              <a:cs typeface="Times New Roman" panose="02020603050405020304" pitchFamily="18" charset="0"/>
            </a:rPr>
            <a:t>:</a:t>
          </a:r>
        </a:p>
        <a:p>
          <a:r>
            <a:rPr lang="en-US" sz="900" b="1" dirty="0">
              <a:solidFill>
                <a:schemeClr val="bg1"/>
              </a:solidFill>
              <a:latin typeface="Times New Roman" panose="02020603050405020304" pitchFamily="18" charset="0"/>
              <a:cs typeface="Times New Roman" panose="02020603050405020304" pitchFamily="18" charset="0"/>
            </a:rPr>
            <a:t>Automate Baggage Tracking: </a:t>
          </a:r>
          <a:r>
            <a:rPr lang="en-US" sz="900" dirty="0">
              <a:solidFill>
                <a:schemeClr val="bg1"/>
              </a:solidFill>
              <a:latin typeface="Times New Roman" panose="02020603050405020304" pitchFamily="18" charset="0"/>
              <a:cs typeface="Times New Roman" panose="02020603050405020304" pitchFamily="18" charset="0"/>
            </a:rPr>
            <a:t>Introduce an automated baggage tracking system through the IVR, allowing customers to enter their baggage tag number and receive real-time updates on baggage location. </a:t>
          </a:r>
        </a:p>
        <a:p>
          <a:r>
            <a:rPr lang="en-US" sz="900" b="1" dirty="0">
              <a:solidFill>
                <a:schemeClr val="bg1"/>
              </a:solidFill>
              <a:latin typeface="Times New Roman" panose="02020603050405020304" pitchFamily="18" charset="0"/>
              <a:cs typeface="Times New Roman" panose="02020603050405020304" pitchFamily="18" charset="0"/>
            </a:rPr>
            <a:t>Enhance Flight Status &amp; Schedule Change Features: </a:t>
          </a:r>
          <a:r>
            <a:rPr lang="en-US" sz="900" dirty="0">
              <a:solidFill>
                <a:schemeClr val="bg1"/>
              </a:solidFill>
              <a:latin typeface="Times New Roman" panose="02020603050405020304" pitchFamily="18" charset="0"/>
              <a:cs typeface="Times New Roman" panose="02020603050405020304" pitchFamily="18" charset="0"/>
            </a:rPr>
            <a:t>Automate flight status and schedule change notifications, allowing customers to receive updates and make adjustments through the IVR without agent assistance. </a:t>
          </a:r>
        </a:p>
        <a:p>
          <a:r>
            <a:rPr lang="en-US" sz="900" b="1" dirty="0">
              <a:solidFill>
                <a:schemeClr val="bg1"/>
              </a:solidFill>
              <a:latin typeface="Times New Roman" panose="02020603050405020304" pitchFamily="18" charset="0"/>
              <a:cs typeface="Times New Roman" panose="02020603050405020304" pitchFamily="18" charset="0"/>
            </a:rPr>
            <a:t>Upgrade and Cancellation Options: </a:t>
          </a:r>
          <a:r>
            <a:rPr lang="en-US" sz="900" dirty="0">
              <a:solidFill>
                <a:schemeClr val="bg1"/>
              </a:solidFill>
              <a:latin typeface="Times New Roman" panose="02020603050405020304" pitchFamily="18" charset="0"/>
              <a:cs typeface="Times New Roman" panose="02020603050405020304" pitchFamily="18" charset="0"/>
            </a:rPr>
            <a:t>Provide self-service for voluntary cancellations and upgrade requests, reducing the need for agent intervention in these frequent requests.</a:t>
          </a:r>
        </a:p>
      </dgm:t>
    </dgm:pt>
    <dgm:pt modelId="{4CF4F65B-4009-4DE1-A8DC-AA2955BD00D9}" type="parTrans" cxnId="{95AD0D7E-6E17-4789-ABC7-A0D52560C145}">
      <dgm:prSet/>
      <dgm:spPr/>
      <dgm:t>
        <a:bodyPr/>
        <a:lstStyle/>
        <a:p>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r>
            <a:rPr lang="en-US" sz="900" b="1" i="0" dirty="0">
              <a:solidFill>
                <a:schemeClr val="bg1"/>
              </a:solidFill>
              <a:latin typeface="Times New Roman" panose="02020603050405020304" pitchFamily="18" charset="0"/>
              <a:cs typeface="Times New Roman" panose="02020603050405020304" pitchFamily="18" charset="0"/>
            </a:rPr>
            <a:t>Impact</a:t>
          </a:r>
          <a:r>
            <a:rPr lang="en-US" sz="900" b="0" i="0" dirty="0">
              <a:solidFill>
                <a:schemeClr val="bg1"/>
              </a:solidFill>
              <a:latin typeface="Times New Roman" panose="02020603050405020304" pitchFamily="18" charset="0"/>
              <a:cs typeface="Times New Roman" panose="02020603050405020304" pitchFamily="18" charset="0"/>
            </a:rPr>
            <a:t>:</a:t>
          </a:r>
          <a:br>
            <a:rPr lang="en-US" sz="900" b="0" i="0" dirty="0">
              <a:solidFill>
                <a:schemeClr val="bg1"/>
              </a:solidFill>
              <a:latin typeface="Times New Roman" panose="02020603050405020304" pitchFamily="18" charset="0"/>
              <a:cs typeface="Times New Roman" panose="02020603050405020304" pitchFamily="18" charset="0"/>
            </a:rPr>
          </a:br>
          <a:r>
            <a:rPr lang="en-US" sz="900" b="0" i="0" dirty="0">
              <a:solidFill>
                <a:schemeClr val="bg1"/>
              </a:solidFill>
              <a:latin typeface="Times New Roman" panose="02020603050405020304" pitchFamily="18" charset="0"/>
              <a:cs typeface="Times New Roman" panose="02020603050405020304" pitchFamily="18" charset="0"/>
            </a:rPr>
            <a:t>Automating these solutions will not only reduce agent workload but also provide a seamless experience for customers seeking routine information.</a:t>
          </a:r>
        </a:p>
      </dgm:t>
    </dgm:pt>
    <dgm:pt modelId="{571286CB-CADC-4F51-9892-042283D55442}" type="parTrans" cxnId="{35D71C61-413B-4B55-AF8B-E02D10860A06}">
      <dgm:prSet/>
      <dgm:spPr/>
      <dgm:t>
        <a:bodyPr/>
        <a:lstStyle/>
        <a:p>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ScaleX="217809" custLinFactNeighborX="2899" custLinFactNeighborY="-30058"/>
      <dgm:spPr/>
    </dgm:pt>
    <dgm:pt modelId="{31C8EC1A-0F5D-42D2-969A-90028894D073}" type="pres">
      <dgm:prSet presAssocID="{3ACABA8D-A406-4EDA-92F6-CD34F8D059ED}" presName="rootConnector" presStyleLbl="node1" presStyleIdx="0" presStyleCnt="1"/>
      <dgm:spPr/>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pt>
    <dgm:pt modelId="{BC8120FB-5DB3-49CF-A2C0-DA954BBBC6AE}" type="pres">
      <dgm:prSet presAssocID="{4CF4F65B-4009-4DE1-A8DC-AA2955BD00D9}" presName="Name13" presStyleLbl="parChTrans1D2" presStyleIdx="1" presStyleCnt="3"/>
      <dgm:spPr/>
    </dgm:pt>
    <dgm:pt modelId="{D7131D1D-D98D-4027-B53A-49F5D36588CA}" type="pres">
      <dgm:prSet presAssocID="{4D31A773-3886-4776-82DD-25C1D25DC124}" presName="childText" presStyleLbl="bgAcc1" presStyleIdx="1" presStyleCnt="3" custScaleX="273895" custScaleY="389537">
        <dgm:presLayoutVars>
          <dgm:bulletEnabled val="1"/>
        </dgm:presLayoutVars>
      </dgm:prSet>
      <dgm:spPr/>
    </dgm:pt>
    <dgm:pt modelId="{160EC79E-2E94-491C-B9F3-33D94DE75C34}" type="pres">
      <dgm:prSet presAssocID="{571286CB-CADC-4F51-9892-042283D55442}" presName="Name13" presStyleLbl="parChTrans1D2" presStyleIdx="2" presStyleCnt="3"/>
      <dgm:spPr/>
    </dgm:pt>
    <dgm:pt modelId="{B48F9DC6-AE2A-4EED-BACD-954075FA6698}" type="pres">
      <dgm:prSet presAssocID="{C70178E1-FFF9-4619-B12F-711787B300A5}" presName="childText" presStyleLbl="bgAcc1" presStyleIdx="2" presStyleCnt="3" custScaleX="265197" custScaleY="125124">
        <dgm:presLayoutVars>
          <dgm:bulletEnabled val="1"/>
        </dgm:presLayoutVars>
      </dgm:prSet>
      <dgm:spPr/>
    </dgm:pt>
  </dgm:ptLst>
  <dgm:cxnLst>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35D71C61-413B-4B55-AF8B-E02D10860A06}" srcId="{3ACABA8D-A406-4EDA-92F6-CD34F8D059ED}" destId="{C70178E1-FFF9-4619-B12F-711787B300A5}" srcOrd="2" destOrd="0" parTransId="{571286CB-CADC-4F51-9892-042283D55442}" sibTransId="{E4EA0678-A325-4A6A-9B79-54D68A61D1B0}"/>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D3DA35C2-0021-43A1-AC04-D1A90B1FE35E}" type="presOf" srcId="{4D31A773-3886-4776-82DD-25C1D25DC124}" destId="{D7131D1D-D98D-4027-B53A-49F5D36588CA}" srcOrd="0" destOrd="0" presId="urn:microsoft.com/office/officeart/2005/8/layout/hierarchy3"/>
    <dgm:cxn modelId="{638492C7-5B81-4339-9003-386641481CCD}" type="presOf" srcId="{3ACABA8D-A406-4EDA-92F6-CD34F8D059ED}" destId="{31C8EC1A-0F5D-42D2-969A-90028894D073}" srcOrd="1" destOrd="0" presId="urn:microsoft.com/office/officeart/2005/8/layout/hierarchy3"/>
    <dgm:cxn modelId="{6A03B7E1-3CA9-48AB-9070-028A13B689DE}" type="presOf" srcId="{AFF248D4-C1D9-4032-8203-49EFDFAE0A11}" destId="{5157D5E7-1E05-4B11-9935-9B4C0EF9ADFE}"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lnSpc>
              <a:spcPct val="100000"/>
            </a:lnSpc>
          </a:pPr>
          <a:r>
            <a:rPr lang="en-US" sz="1050" b="1" dirty="0">
              <a:latin typeface="Times New Roman" panose="02020603050405020304" pitchFamily="18" charset="0"/>
              <a:cs typeface="Times New Roman" panose="02020603050405020304" pitchFamily="18" charset="0"/>
            </a:rPr>
            <a:t>6. Analyze and Optimize IVR Paths Based on Silence and Sentiment</a:t>
          </a:r>
          <a:endParaRPr lang="en-US" sz="105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lnSpc>
              <a:spcPct val="100000"/>
            </a:lnSpc>
          </a:pPr>
          <a:r>
            <a:rPr lang="en-US" sz="900" b="1" i="0" dirty="0">
              <a:solidFill>
                <a:schemeClr val="bg1"/>
              </a:solidFill>
              <a:latin typeface="Times New Roman" panose="02020603050405020304" pitchFamily="18" charset="0"/>
              <a:cs typeface="Times New Roman" panose="02020603050405020304" pitchFamily="18" charset="0"/>
            </a:rPr>
            <a:t>Data Insight</a:t>
          </a:r>
          <a:r>
            <a:rPr lang="en-US" sz="900" b="0" i="0" dirty="0">
              <a:solidFill>
                <a:schemeClr val="bg1"/>
              </a:solidFill>
              <a:latin typeface="Times New Roman" panose="02020603050405020304" pitchFamily="18" charset="0"/>
              <a:cs typeface="Times New Roman" panose="02020603050405020304" pitchFamily="18" charset="0"/>
            </a:rPr>
            <a:t>: </a:t>
          </a:r>
        </a:p>
        <a:p>
          <a:pPr rtl="0">
            <a:lnSpc>
              <a:spcPct val="100000"/>
            </a:lnSpc>
          </a:pPr>
          <a:r>
            <a:rPr lang="en-US" sz="900" b="0" i="0" dirty="0">
              <a:solidFill>
                <a:schemeClr val="bg1"/>
              </a:solidFill>
              <a:latin typeface="Times New Roman" panose="02020603050405020304" pitchFamily="18" charset="0"/>
              <a:cs typeface="Times New Roman" panose="02020603050405020304" pitchFamily="18" charset="0"/>
            </a:rPr>
            <a:t>AHT increases with high silence percentages in customer interactions.</a:t>
          </a:r>
        </a:p>
      </dgm:t>
    </dgm:pt>
    <dgm:pt modelId="{AA60DAAF-93A6-45B7-A854-47D84A98ECC6}" type="parTrans" cxnId="{0AB1065B-5650-4B08-944B-3B51462E0DF9}">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pPr>
            <a:lnSpc>
              <a:spcPct val="100000"/>
            </a:lnSpc>
          </a:pPr>
          <a:r>
            <a:rPr lang="en-US" sz="900" b="1" dirty="0">
              <a:solidFill>
                <a:schemeClr val="bg1"/>
              </a:solidFill>
              <a:latin typeface="Times New Roman" panose="02020603050405020304" pitchFamily="18" charset="0"/>
              <a:cs typeface="Times New Roman" panose="02020603050405020304" pitchFamily="18" charset="0"/>
            </a:rPr>
            <a:t>Recommendation</a:t>
          </a:r>
          <a:r>
            <a:rPr lang="en-US" sz="900" dirty="0">
              <a:solidFill>
                <a:schemeClr val="bg1"/>
              </a:solidFill>
              <a:latin typeface="Times New Roman" panose="02020603050405020304" pitchFamily="18" charset="0"/>
              <a:cs typeface="Times New Roman" panose="02020603050405020304" pitchFamily="18" charset="0"/>
            </a:rPr>
            <a:t>:</a:t>
          </a:r>
        </a:p>
        <a:p>
          <a:pPr>
            <a:lnSpc>
              <a:spcPct val="100000"/>
            </a:lnSpc>
          </a:pPr>
          <a:r>
            <a:rPr lang="en-US" sz="900" b="1" dirty="0">
              <a:solidFill>
                <a:schemeClr val="bg1"/>
              </a:solidFill>
              <a:latin typeface="Times New Roman" panose="02020603050405020304" pitchFamily="18" charset="0"/>
              <a:cs typeface="Times New Roman" panose="02020603050405020304" pitchFamily="18" charset="0"/>
            </a:rPr>
            <a:t>Monitor Silence in IVR Paths: </a:t>
          </a:r>
          <a:r>
            <a:rPr lang="en-US" sz="900" dirty="0">
              <a:solidFill>
                <a:schemeClr val="bg1"/>
              </a:solidFill>
              <a:latin typeface="Times New Roman" panose="02020603050405020304" pitchFamily="18" charset="0"/>
              <a:cs typeface="Times New Roman" panose="02020603050405020304" pitchFamily="18" charset="0"/>
            </a:rPr>
            <a:t>Track customer silence in the IVR system to identify where customers may be confused or stuck. Use this data to improve IVR prompts and reduce periods of inactivity. </a:t>
          </a:r>
        </a:p>
        <a:p>
          <a:pPr>
            <a:lnSpc>
              <a:spcPct val="100000"/>
            </a:lnSpc>
          </a:pPr>
          <a:r>
            <a:rPr lang="en-US" sz="900" b="1" dirty="0">
              <a:solidFill>
                <a:schemeClr val="bg1"/>
              </a:solidFill>
              <a:latin typeface="Times New Roman" panose="02020603050405020304" pitchFamily="18" charset="0"/>
              <a:cs typeface="Times New Roman" panose="02020603050405020304" pitchFamily="18" charset="0"/>
            </a:rPr>
            <a:t>Proactive Prompts: </a:t>
          </a:r>
          <a:r>
            <a:rPr lang="en-US" sz="900" dirty="0">
              <a:solidFill>
                <a:schemeClr val="bg1"/>
              </a:solidFill>
              <a:latin typeface="Times New Roman" panose="02020603050405020304" pitchFamily="18" charset="0"/>
              <a:cs typeface="Times New Roman" panose="02020603050405020304" pitchFamily="18" charset="0"/>
            </a:rPr>
            <a:t>Introduce more proactive IVR prompts to guide customers through self-service options, reducing the need for long pauses or escalation to agents.</a:t>
          </a:r>
        </a:p>
      </dgm:t>
    </dgm:pt>
    <dgm:pt modelId="{4CF4F65B-4009-4DE1-A8DC-AA2955BD00D9}" type="parTrans" cxnId="{95AD0D7E-6E17-4789-ABC7-A0D52560C145}">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lnSpc>
              <a:spcPct val="100000"/>
            </a:lnSpc>
          </a:pPr>
          <a:r>
            <a:rPr lang="en-US" sz="900" b="1" i="0" dirty="0">
              <a:solidFill>
                <a:schemeClr val="bg1"/>
              </a:solidFill>
              <a:latin typeface="Times New Roman" panose="02020603050405020304" pitchFamily="18" charset="0"/>
              <a:cs typeface="Times New Roman" panose="02020603050405020304" pitchFamily="18" charset="0"/>
            </a:rPr>
            <a:t>Impact</a:t>
          </a:r>
          <a:r>
            <a:rPr lang="en-US" sz="900" b="0" i="0" dirty="0">
              <a:solidFill>
                <a:schemeClr val="bg1"/>
              </a:solidFill>
              <a:latin typeface="Times New Roman" panose="02020603050405020304" pitchFamily="18" charset="0"/>
              <a:cs typeface="Times New Roman" panose="02020603050405020304" pitchFamily="18" charset="0"/>
            </a:rPr>
            <a:t>:</a:t>
          </a:r>
        </a:p>
        <a:p>
          <a:pPr rtl="0">
            <a:lnSpc>
              <a:spcPct val="100000"/>
            </a:lnSpc>
          </a:pPr>
          <a:r>
            <a:rPr lang="en-US" sz="900" b="0" i="0" dirty="0">
              <a:solidFill>
                <a:schemeClr val="bg1"/>
              </a:solidFill>
              <a:latin typeface="Times New Roman" panose="02020603050405020304" pitchFamily="18" charset="0"/>
              <a:cs typeface="Times New Roman" panose="02020603050405020304" pitchFamily="18" charset="0"/>
            </a:rPr>
            <a:t>Reducing customer silence and frustration in the IVR system will decrease AHT and ensure smoother customer interactions.</a:t>
          </a:r>
        </a:p>
      </dgm:t>
    </dgm:pt>
    <dgm:pt modelId="{571286CB-CADC-4F51-9892-042283D55442}" type="parTrans" cxnId="{35D71C61-413B-4B55-AF8B-E02D10860A06}">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ScaleX="163757" custLinFactNeighborX="-136" custLinFactNeighborY="-44260"/>
      <dgm:spPr/>
    </dgm:pt>
    <dgm:pt modelId="{31C8EC1A-0F5D-42D2-969A-90028894D073}" type="pres">
      <dgm:prSet presAssocID="{3ACABA8D-A406-4EDA-92F6-CD34F8D059ED}" presName="rootConnector" presStyleLbl="node1" presStyleIdx="0" presStyleCnt="1"/>
      <dgm:spPr/>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pt>
    <dgm:pt modelId="{BC8120FB-5DB3-49CF-A2C0-DA954BBBC6AE}" type="pres">
      <dgm:prSet presAssocID="{4CF4F65B-4009-4DE1-A8DC-AA2955BD00D9}" presName="Name13" presStyleLbl="parChTrans1D2" presStyleIdx="1" presStyleCnt="3"/>
      <dgm:spPr/>
    </dgm:pt>
    <dgm:pt modelId="{D7131D1D-D98D-4027-B53A-49F5D36588CA}" type="pres">
      <dgm:prSet presAssocID="{4D31A773-3886-4776-82DD-25C1D25DC124}" presName="childText" presStyleLbl="bgAcc1" presStyleIdx="1" presStyleCnt="3" custScaleX="269744" custScaleY="261204">
        <dgm:presLayoutVars>
          <dgm:bulletEnabled val="1"/>
        </dgm:presLayoutVars>
      </dgm:prSet>
      <dgm:spPr/>
    </dgm:pt>
    <dgm:pt modelId="{160EC79E-2E94-491C-B9F3-33D94DE75C34}" type="pres">
      <dgm:prSet presAssocID="{571286CB-CADC-4F51-9892-042283D55442}" presName="Name13" presStyleLbl="parChTrans1D2" presStyleIdx="2" presStyleCnt="3"/>
      <dgm:spPr/>
    </dgm:pt>
    <dgm:pt modelId="{B48F9DC6-AE2A-4EED-BACD-954075FA6698}" type="pres">
      <dgm:prSet presAssocID="{C70178E1-FFF9-4619-B12F-711787B300A5}" presName="childText" presStyleLbl="bgAcc1" presStyleIdx="2" presStyleCnt="3" custScaleX="265197" custScaleY="125124">
        <dgm:presLayoutVars>
          <dgm:bulletEnabled val="1"/>
        </dgm:presLayoutVars>
      </dgm:prSet>
      <dgm:spPr/>
    </dgm:pt>
  </dgm:ptLst>
  <dgm:cxnLst>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35D71C61-413B-4B55-AF8B-E02D10860A06}" srcId="{3ACABA8D-A406-4EDA-92F6-CD34F8D059ED}" destId="{C70178E1-FFF9-4619-B12F-711787B300A5}" srcOrd="2" destOrd="0" parTransId="{571286CB-CADC-4F51-9892-042283D55442}" sibTransId="{E4EA0678-A325-4A6A-9B79-54D68A61D1B0}"/>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D3DA35C2-0021-43A1-AC04-D1A90B1FE35E}" type="presOf" srcId="{4D31A773-3886-4776-82DD-25C1D25DC124}" destId="{D7131D1D-D98D-4027-B53A-49F5D36588CA}" srcOrd="0" destOrd="0" presId="urn:microsoft.com/office/officeart/2005/8/layout/hierarchy3"/>
    <dgm:cxn modelId="{638492C7-5B81-4339-9003-386641481CCD}" type="presOf" srcId="{3ACABA8D-A406-4EDA-92F6-CD34F8D059ED}" destId="{31C8EC1A-0F5D-42D2-969A-90028894D073}" srcOrd="1" destOrd="0" presId="urn:microsoft.com/office/officeart/2005/8/layout/hierarchy3"/>
    <dgm:cxn modelId="{6A03B7E1-3CA9-48AB-9070-028A13B689DE}" type="presOf" srcId="{AFF248D4-C1D9-4032-8203-49EFDFAE0A11}" destId="{5157D5E7-1E05-4B11-9935-9B4C0EF9ADFE}"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BBFE1C-C8C8-4013-97ED-87BC154D7B93}"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US"/>
        </a:p>
      </dgm:t>
    </dgm:pt>
    <dgm:pt modelId="{BC95CF99-2DED-4634-88EF-7E0EE9222E53}">
      <dgm:prSet/>
      <dgm:spPr/>
      <dgm:t>
        <a:bodyPr/>
        <a:lstStyle/>
        <a:p>
          <a:pPr rtl="0"/>
          <a:r>
            <a:rPr lang="en-US" b="1" i="0" baseline="0" dirty="0">
              <a:latin typeface="Times New Roman" panose="02020603050405020304" pitchFamily="18" charset="0"/>
              <a:cs typeface="Times New Roman" panose="02020603050405020304" pitchFamily="18" charset="0"/>
            </a:rPr>
            <a:t>Comprehensive Data Analysis Report</a:t>
          </a:r>
          <a:r>
            <a:rPr lang="en-US" b="0" i="0" baseline="0" dirty="0">
              <a:latin typeface="Times New Roman" panose="02020603050405020304" pitchFamily="18" charset="0"/>
              <a:cs typeface="Times New Roman" panose="02020603050405020304" pitchFamily="18" charset="0"/>
            </a:rPr>
            <a:t>:</a:t>
          </a:r>
          <a:br>
            <a:rPr lang="en-US" b="0" i="0" baseline="0" dirty="0">
              <a:latin typeface="Times New Roman" panose="02020603050405020304" pitchFamily="18" charset="0"/>
              <a:cs typeface="Times New Roman" panose="02020603050405020304" pitchFamily="18" charset="0"/>
            </a:rPr>
          </a:br>
          <a:r>
            <a:rPr lang="en-US" b="0" i="0" baseline="0" dirty="0">
              <a:latin typeface="Times New Roman" panose="02020603050405020304" pitchFamily="18" charset="0"/>
              <a:cs typeface="Times New Roman" panose="02020603050405020304" pitchFamily="18" charset="0"/>
            </a:rPr>
            <a:t>A detailed analysis of existing call center data to identify inefficiencies, key drivers of long AHT and AST, and trends contributing to these challenges. This report should include visualizations, metrics breakdowns, and insights on customer interactions.</a:t>
          </a:r>
          <a:endParaRPr lang="en-US" dirty="0">
            <a:latin typeface="Times New Roman" panose="02020603050405020304" pitchFamily="18" charset="0"/>
            <a:cs typeface="Times New Roman" panose="02020603050405020304" pitchFamily="18" charset="0"/>
          </a:endParaRPr>
        </a:p>
      </dgm:t>
    </dgm:pt>
    <dgm:pt modelId="{B4094685-985F-4B18-A767-011156EB2384}" type="parTrans" cxnId="{6C0F0B73-52E8-4CA4-BD02-57BB0DFBD3EB}">
      <dgm:prSet/>
      <dgm:spPr/>
      <dgm:t>
        <a:bodyPr/>
        <a:lstStyle/>
        <a:p>
          <a:endParaRPr lang="en-US"/>
        </a:p>
      </dgm:t>
    </dgm:pt>
    <dgm:pt modelId="{41ADA54E-57A2-409B-8A6C-D75E23695EE7}" type="sibTrans" cxnId="{6C0F0B73-52E8-4CA4-BD02-57BB0DFBD3EB}">
      <dgm:prSet/>
      <dgm:spPr/>
      <dgm:t>
        <a:bodyPr/>
        <a:lstStyle/>
        <a:p>
          <a:endParaRPr lang="en-US"/>
        </a:p>
      </dgm:t>
    </dgm:pt>
    <dgm:pt modelId="{2CCFD74E-2A2F-45C6-9F02-C9C990ED595E}">
      <dgm:prSet/>
      <dgm:spPr/>
      <dgm:t>
        <a:bodyPr/>
        <a:lstStyle/>
        <a:p>
          <a:pPr rtl="0"/>
          <a:r>
            <a:rPr lang="en-US" b="1" i="0" baseline="0" dirty="0">
              <a:latin typeface="Times New Roman" panose="02020603050405020304" pitchFamily="18" charset="0"/>
              <a:cs typeface="Times New Roman" panose="02020603050405020304" pitchFamily="18" charset="0"/>
            </a:rPr>
            <a:t>Root Cause Identification</a:t>
          </a:r>
          <a:r>
            <a:rPr lang="en-US" b="0" i="0" baseline="0" dirty="0">
              <a:latin typeface="Times New Roman" panose="02020603050405020304" pitchFamily="18" charset="0"/>
              <a:cs typeface="Times New Roman" panose="02020603050405020304" pitchFamily="18" charset="0"/>
            </a:rPr>
            <a:t>:</a:t>
          </a:r>
          <a:br>
            <a:rPr lang="en-US" b="0" i="0" baseline="0" dirty="0">
              <a:latin typeface="Times New Roman" panose="02020603050405020304" pitchFamily="18" charset="0"/>
              <a:cs typeface="Times New Roman" panose="02020603050405020304" pitchFamily="18" charset="0"/>
            </a:rPr>
          </a:br>
          <a:r>
            <a:rPr lang="en-US" b="0" i="0" baseline="0" dirty="0">
              <a:latin typeface="Times New Roman" panose="02020603050405020304" pitchFamily="18" charset="0"/>
              <a:cs typeface="Times New Roman" panose="02020603050405020304" pitchFamily="18" charset="0"/>
            </a:rPr>
            <a:t>A clear explanation of the main factors contributing to extended AHT and AST, such as workflow bottlenecks, agent performance, IVR inefficiencies, and high call volumes.</a:t>
          </a:r>
          <a:endParaRPr lang="en-US" dirty="0">
            <a:latin typeface="Times New Roman" panose="02020603050405020304" pitchFamily="18" charset="0"/>
            <a:cs typeface="Times New Roman" panose="02020603050405020304" pitchFamily="18" charset="0"/>
          </a:endParaRPr>
        </a:p>
      </dgm:t>
    </dgm:pt>
    <dgm:pt modelId="{29290660-D1DC-4625-A794-B9FB1725A30B}" type="parTrans" cxnId="{25871257-3757-42B9-9E4A-AA362B16F8F4}">
      <dgm:prSet/>
      <dgm:spPr/>
      <dgm:t>
        <a:bodyPr/>
        <a:lstStyle/>
        <a:p>
          <a:endParaRPr lang="en-US"/>
        </a:p>
      </dgm:t>
    </dgm:pt>
    <dgm:pt modelId="{45BF41E1-EE85-493A-8ECB-C2F7DAD712D1}" type="sibTrans" cxnId="{25871257-3757-42B9-9E4A-AA362B16F8F4}">
      <dgm:prSet/>
      <dgm:spPr/>
      <dgm:t>
        <a:bodyPr/>
        <a:lstStyle/>
        <a:p>
          <a:endParaRPr lang="en-US"/>
        </a:p>
      </dgm:t>
    </dgm:pt>
    <dgm:pt modelId="{3C43886A-DDFC-4A0D-917E-0BDA204422E1}">
      <dgm:prSet/>
      <dgm:spPr/>
      <dgm:t>
        <a:bodyPr/>
        <a:lstStyle/>
        <a:p>
          <a:pPr rtl="0"/>
          <a:r>
            <a:rPr lang="en-US" b="1" i="0" baseline="0" dirty="0">
              <a:latin typeface="Times New Roman" panose="02020603050405020304" pitchFamily="18" charset="0"/>
              <a:cs typeface="Times New Roman" panose="02020603050405020304" pitchFamily="18" charset="0"/>
            </a:rPr>
            <a:t>Recommendations for Improvement</a:t>
          </a:r>
          <a:r>
            <a:rPr lang="en-US" b="0" i="0" baseline="0" dirty="0">
              <a:latin typeface="Times New Roman" panose="02020603050405020304" pitchFamily="18" charset="0"/>
              <a:cs typeface="Times New Roman" panose="02020603050405020304" pitchFamily="18" charset="0"/>
            </a:rPr>
            <a:t>:</a:t>
          </a:r>
          <a:br>
            <a:rPr lang="en-US" b="0" i="0" baseline="0" dirty="0">
              <a:latin typeface="Times New Roman" panose="02020603050405020304" pitchFamily="18" charset="0"/>
              <a:cs typeface="Times New Roman" panose="02020603050405020304" pitchFamily="18" charset="0"/>
            </a:rPr>
          </a:br>
          <a:r>
            <a:rPr lang="en-US" b="0" i="0" baseline="0" dirty="0">
              <a:latin typeface="Times New Roman" panose="02020603050405020304" pitchFamily="18" charset="0"/>
              <a:cs typeface="Times New Roman" panose="02020603050405020304" pitchFamily="18" charset="0"/>
            </a:rPr>
            <a:t>Specific strategies to optimize both AHT and AST, such as process improvements, enhanced resource allocation, technology upgrades, and improved agent training. This should also include suggestions for better utilization of IVR systems to reduce agent load.</a:t>
          </a:r>
          <a:endParaRPr lang="en-US" dirty="0">
            <a:latin typeface="Times New Roman" panose="02020603050405020304" pitchFamily="18" charset="0"/>
            <a:cs typeface="Times New Roman" panose="02020603050405020304" pitchFamily="18" charset="0"/>
          </a:endParaRPr>
        </a:p>
      </dgm:t>
    </dgm:pt>
    <dgm:pt modelId="{77C49101-EC1F-4850-AE43-3CBC756698EF}" type="parTrans" cxnId="{9B2DC754-8341-472C-8BE4-DFCB6E8B21E6}">
      <dgm:prSet/>
      <dgm:spPr/>
      <dgm:t>
        <a:bodyPr/>
        <a:lstStyle/>
        <a:p>
          <a:endParaRPr lang="en-US"/>
        </a:p>
      </dgm:t>
    </dgm:pt>
    <dgm:pt modelId="{98F0CD6D-3AF0-43BD-8430-E1B0A05C23FE}" type="sibTrans" cxnId="{9B2DC754-8341-472C-8BE4-DFCB6E8B21E6}">
      <dgm:prSet/>
      <dgm:spPr/>
      <dgm:t>
        <a:bodyPr/>
        <a:lstStyle/>
        <a:p>
          <a:endParaRPr lang="en-US"/>
        </a:p>
      </dgm:t>
    </dgm:pt>
    <dgm:pt modelId="{6D20E3CF-E955-4C35-B7D1-CD17E98E0F34}">
      <dgm:prSet/>
      <dgm:spPr/>
      <dgm:t>
        <a:bodyPr/>
        <a:lstStyle/>
        <a:p>
          <a:pPr rtl="0"/>
          <a:r>
            <a:rPr lang="en-US" b="1" i="0" baseline="0" dirty="0">
              <a:latin typeface="Times New Roman" panose="02020603050405020304" pitchFamily="18" charset="0"/>
              <a:cs typeface="Times New Roman" panose="02020603050405020304" pitchFamily="18" charset="0"/>
            </a:rPr>
            <a:t>Actionable Roadmap</a:t>
          </a:r>
          <a:r>
            <a:rPr lang="en-US" b="0" i="0" baseline="0" dirty="0">
              <a:latin typeface="Times New Roman" panose="02020603050405020304" pitchFamily="18" charset="0"/>
              <a:cs typeface="Times New Roman" panose="02020603050405020304" pitchFamily="18" charset="0"/>
            </a:rPr>
            <a:t>:</a:t>
          </a:r>
          <a:br>
            <a:rPr lang="en-US" b="0" i="0" baseline="0" dirty="0">
              <a:latin typeface="Times New Roman" panose="02020603050405020304" pitchFamily="18" charset="0"/>
              <a:cs typeface="Times New Roman" panose="02020603050405020304" pitchFamily="18" charset="0"/>
            </a:rPr>
          </a:br>
          <a:r>
            <a:rPr lang="en-US" b="0" i="0" baseline="0" dirty="0">
              <a:latin typeface="Times New Roman" panose="02020603050405020304" pitchFamily="18" charset="0"/>
              <a:cs typeface="Times New Roman" panose="02020603050405020304" pitchFamily="18" charset="0"/>
            </a:rPr>
            <a:t>A step-by-step implementation plan detailing how to execute the recommendations, with timelines, required resources, and expected outcomes. The roadmap should include short-term actions for quick wins and long-term strategies for sustained improvements.</a:t>
          </a:r>
          <a:endParaRPr lang="en-US" dirty="0">
            <a:latin typeface="Times New Roman" panose="02020603050405020304" pitchFamily="18" charset="0"/>
            <a:cs typeface="Times New Roman" panose="02020603050405020304" pitchFamily="18" charset="0"/>
          </a:endParaRPr>
        </a:p>
      </dgm:t>
    </dgm:pt>
    <dgm:pt modelId="{7663D383-DED7-45D9-ADA7-7C7C27CAC84C}" type="parTrans" cxnId="{095F1411-1E3B-4D9D-A8EE-27E6100D07BB}">
      <dgm:prSet/>
      <dgm:spPr/>
      <dgm:t>
        <a:bodyPr/>
        <a:lstStyle/>
        <a:p>
          <a:endParaRPr lang="en-US"/>
        </a:p>
      </dgm:t>
    </dgm:pt>
    <dgm:pt modelId="{F0CDC6DC-DB61-419C-A41B-D32F35F1289B}" type="sibTrans" cxnId="{095F1411-1E3B-4D9D-A8EE-27E6100D07BB}">
      <dgm:prSet/>
      <dgm:spPr/>
      <dgm:t>
        <a:bodyPr/>
        <a:lstStyle/>
        <a:p>
          <a:endParaRPr lang="en-US"/>
        </a:p>
      </dgm:t>
    </dgm:pt>
    <dgm:pt modelId="{B2000AA2-A62D-4F87-8D0E-340A07207C7A}" type="pres">
      <dgm:prSet presAssocID="{71BBFE1C-C8C8-4013-97ED-87BC154D7B93}" presName="Name0" presStyleCnt="0">
        <dgm:presLayoutVars>
          <dgm:dir/>
          <dgm:animLvl val="lvl"/>
          <dgm:resizeHandles val="exact"/>
        </dgm:presLayoutVars>
      </dgm:prSet>
      <dgm:spPr/>
    </dgm:pt>
    <dgm:pt modelId="{F8075727-AEDF-4CAC-B89B-7A874654444E}" type="pres">
      <dgm:prSet presAssocID="{BC95CF99-2DED-4634-88EF-7E0EE9222E53}" presName="linNode" presStyleCnt="0"/>
      <dgm:spPr/>
    </dgm:pt>
    <dgm:pt modelId="{64EC4474-53C8-4B10-9435-B6BCC47C864F}" type="pres">
      <dgm:prSet presAssocID="{BC95CF99-2DED-4634-88EF-7E0EE9222E53}" presName="parentText" presStyleLbl="node1" presStyleIdx="0" presStyleCnt="4" custScaleX="277778" custLinFactNeighborX="136" custLinFactNeighborY="-164">
        <dgm:presLayoutVars>
          <dgm:chMax val="1"/>
          <dgm:bulletEnabled val="1"/>
        </dgm:presLayoutVars>
      </dgm:prSet>
      <dgm:spPr/>
    </dgm:pt>
    <dgm:pt modelId="{39B1CE0F-87E4-45ED-9401-37A7B9F0794F}" type="pres">
      <dgm:prSet presAssocID="{41ADA54E-57A2-409B-8A6C-D75E23695EE7}" presName="sp" presStyleCnt="0"/>
      <dgm:spPr/>
    </dgm:pt>
    <dgm:pt modelId="{A152F8BE-B226-4329-8B83-3CDE1C15B9E7}" type="pres">
      <dgm:prSet presAssocID="{2CCFD74E-2A2F-45C6-9F02-C9C990ED595E}" presName="linNode" presStyleCnt="0"/>
      <dgm:spPr/>
    </dgm:pt>
    <dgm:pt modelId="{E70ED85C-D1C0-472F-99D7-BCFCD5EB1B74}" type="pres">
      <dgm:prSet presAssocID="{2CCFD74E-2A2F-45C6-9F02-C9C990ED595E}" presName="parentText" presStyleLbl="node1" presStyleIdx="1" presStyleCnt="4" custScaleX="277778">
        <dgm:presLayoutVars>
          <dgm:chMax val="1"/>
          <dgm:bulletEnabled val="1"/>
        </dgm:presLayoutVars>
      </dgm:prSet>
      <dgm:spPr/>
    </dgm:pt>
    <dgm:pt modelId="{DAD52673-9794-4DB0-A025-EA605262D81D}" type="pres">
      <dgm:prSet presAssocID="{45BF41E1-EE85-493A-8ECB-C2F7DAD712D1}" presName="sp" presStyleCnt="0"/>
      <dgm:spPr/>
    </dgm:pt>
    <dgm:pt modelId="{DF024595-12E0-4DDB-A4B3-5185043436AC}" type="pres">
      <dgm:prSet presAssocID="{3C43886A-DDFC-4A0D-917E-0BDA204422E1}" presName="linNode" presStyleCnt="0"/>
      <dgm:spPr/>
    </dgm:pt>
    <dgm:pt modelId="{4F500B50-5D23-43CC-878E-17600768F640}" type="pres">
      <dgm:prSet presAssocID="{3C43886A-DDFC-4A0D-917E-0BDA204422E1}" presName="parentText" presStyleLbl="node1" presStyleIdx="2" presStyleCnt="4" custScaleX="277778">
        <dgm:presLayoutVars>
          <dgm:chMax val="1"/>
          <dgm:bulletEnabled val="1"/>
        </dgm:presLayoutVars>
      </dgm:prSet>
      <dgm:spPr/>
    </dgm:pt>
    <dgm:pt modelId="{22BEDF21-A473-40A0-B8B2-9FF3F5F7FCE1}" type="pres">
      <dgm:prSet presAssocID="{98F0CD6D-3AF0-43BD-8430-E1B0A05C23FE}" presName="sp" presStyleCnt="0"/>
      <dgm:spPr/>
    </dgm:pt>
    <dgm:pt modelId="{5EE600AC-F61D-4CA7-9733-AE610977E553}" type="pres">
      <dgm:prSet presAssocID="{6D20E3CF-E955-4C35-B7D1-CD17E98E0F34}" presName="linNode" presStyleCnt="0"/>
      <dgm:spPr/>
    </dgm:pt>
    <dgm:pt modelId="{E25B6FB1-A87D-4FA1-A25E-DC15022E0853}" type="pres">
      <dgm:prSet presAssocID="{6D20E3CF-E955-4C35-B7D1-CD17E98E0F34}" presName="parentText" presStyleLbl="node1" presStyleIdx="3" presStyleCnt="4" custScaleX="277778">
        <dgm:presLayoutVars>
          <dgm:chMax val="1"/>
          <dgm:bulletEnabled val="1"/>
        </dgm:presLayoutVars>
      </dgm:prSet>
      <dgm:spPr/>
    </dgm:pt>
  </dgm:ptLst>
  <dgm:cxnLst>
    <dgm:cxn modelId="{095F1411-1E3B-4D9D-A8EE-27E6100D07BB}" srcId="{71BBFE1C-C8C8-4013-97ED-87BC154D7B93}" destId="{6D20E3CF-E955-4C35-B7D1-CD17E98E0F34}" srcOrd="3" destOrd="0" parTransId="{7663D383-DED7-45D9-ADA7-7C7C27CAC84C}" sibTransId="{F0CDC6DC-DB61-419C-A41B-D32F35F1289B}"/>
    <dgm:cxn modelId="{CF310E38-63AC-48F0-8EDD-4468A176CBA7}" type="presOf" srcId="{71BBFE1C-C8C8-4013-97ED-87BC154D7B93}" destId="{B2000AA2-A62D-4F87-8D0E-340A07207C7A}" srcOrd="0" destOrd="0" presId="urn:microsoft.com/office/officeart/2005/8/layout/vList5"/>
    <dgm:cxn modelId="{6C0F0B73-52E8-4CA4-BD02-57BB0DFBD3EB}" srcId="{71BBFE1C-C8C8-4013-97ED-87BC154D7B93}" destId="{BC95CF99-2DED-4634-88EF-7E0EE9222E53}" srcOrd="0" destOrd="0" parTransId="{B4094685-985F-4B18-A767-011156EB2384}" sibTransId="{41ADA54E-57A2-409B-8A6C-D75E23695EE7}"/>
    <dgm:cxn modelId="{9B2DC754-8341-472C-8BE4-DFCB6E8B21E6}" srcId="{71BBFE1C-C8C8-4013-97ED-87BC154D7B93}" destId="{3C43886A-DDFC-4A0D-917E-0BDA204422E1}" srcOrd="2" destOrd="0" parTransId="{77C49101-EC1F-4850-AE43-3CBC756698EF}" sibTransId="{98F0CD6D-3AF0-43BD-8430-E1B0A05C23FE}"/>
    <dgm:cxn modelId="{25871257-3757-42B9-9E4A-AA362B16F8F4}" srcId="{71BBFE1C-C8C8-4013-97ED-87BC154D7B93}" destId="{2CCFD74E-2A2F-45C6-9F02-C9C990ED595E}" srcOrd="1" destOrd="0" parTransId="{29290660-D1DC-4625-A794-B9FB1725A30B}" sibTransId="{45BF41E1-EE85-493A-8ECB-C2F7DAD712D1}"/>
    <dgm:cxn modelId="{A9C12386-6D28-446A-8D53-BE428C822D22}" type="presOf" srcId="{3C43886A-DDFC-4A0D-917E-0BDA204422E1}" destId="{4F500B50-5D23-43CC-878E-17600768F640}" srcOrd="0" destOrd="0" presId="urn:microsoft.com/office/officeart/2005/8/layout/vList5"/>
    <dgm:cxn modelId="{ED7F9AAE-C7B1-4FA4-A790-CD8D6738C5A2}" type="presOf" srcId="{BC95CF99-2DED-4634-88EF-7E0EE9222E53}" destId="{64EC4474-53C8-4B10-9435-B6BCC47C864F}" srcOrd="0" destOrd="0" presId="urn:microsoft.com/office/officeart/2005/8/layout/vList5"/>
    <dgm:cxn modelId="{AC9DF8E0-93D2-4624-9862-D81732474AEA}" type="presOf" srcId="{6D20E3CF-E955-4C35-B7D1-CD17E98E0F34}" destId="{E25B6FB1-A87D-4FA1-A25E-DC15022E0853}" srcOrd="0" destOrd="0" presId="urn:microsoft.com/office/officeart/2005/8/layout/vList5"/>
    <dgm:cxn modelId="{14C930F8-83F1-4252-AC00-69177C545800}" type="presOf" srcId="{2CCFD74E-2A2F-45C6-9F02-C9C990ED595E}" destId="{E70ED85C-D1C0-472F-99D7-BCFCD5EB1B74}" srcOrd="0" destOrd="0" presId="urn:microsoft.com/office/officeart/2005/8/layout/vList5"/>
    <dgm:cxn modelId="{572778D1-0FE9-46DA-868A-D68FDC4B9A4C}" type="presParOf" srcId="{B2000AA2-A62D-4F87-8D0E-340A07207C7A}" destId="{F8075727-AEDF-4CAC-B89B-7A874654444E}" srcOrd="0" destOrd="0" presId="urn:microsoft.com/office/officeart/2005/8/layout/vList5"/>
    <dgm:cxn modelId="{C9C442CE-F421-4677-81C1-6444115E1931}" type="presParOf" srcId="{F8075727-AEDF-4CAC-B89B-7A874654444E}" destId="{64EC4474-53C8-4B10-9435-B6BCC47C864F}" srcOrd="0" destOrd="0" presId="urn:microsoft.com/office/officeart/2005/8/layout/vList5"/>
    <dgm:cxn modelId="{9F126F44-E49D-4CD0-A032-D53238A2AB03}" type="presParOf" srcId="{B2000AA2-A62D-4F87-8D0E-340A07207C7A}" destId="{39B1CE0F-87E4-45ED-9401-37A7B9F0794F}" srcOrd="1" destOrd="0" presId="urn:microsoft.com/office/officeart/2005/8/layout/vList5"/>
    <dgm:cxn modelId="{715FCA95-837D-40FC-B4BC-42FE165CFC3E}" type="presParOf" srcId="{B2000AA2-A62D-4F87-8D0E-340A07207C7A}" destId="{A152F8BE-B226-4329-8B83-3CDE1C15B9E7}" srcOrd="2" destOrd="0" presId="urn:microsoft.com/office/officeart/2005/8/layout/vList5"/>
    <dgm:cxn modelId="{9BF27E3D-12B8-417D-8501-302B274B1662}" type="presParOf" srcId="{A152F8BE-B226-4329-8B83-3CDE1C15B9E7}" destId="{E70ED85C-D1C0-472F-99D7-BCFCD5EB1B74}" srcOrd="0" destOrd="0" presId="urn:microsoft.com/office/officeart/2005/8/layout/vList5"/>
    <dgm:cxn modelId="{51F189B7-2517-446D-B015-88FB1F3F5C16}" type="presParOf" srcId="{B2000AA2-A62D-4F87-8D0E-340A07207C7A}" destId="{DAD52673-9794-4DB0-A025-EA605262D81D}" srcOrd="3" destOrd="0" presId="urn:microsoft.com/office/officeart/2005/8/layout/vList5"/>
    <dgm:cxn modelId="{6C2AD900-10D5-465B-BC0C-DE31B33D858F}" type="presParOf" srcId="{B2000AA2-A62D-4F87-8D0E-340A07207C7A}" destId="{DF024595-12E0-4DDB-A4B3-5185043436AC}" srcOrd="4" destOrd="0" presId="urn:microsoft.com/office/officeart/2005/8/layout/vList5"/>
    <dgm:cxn modelId="{04976BE8-51A3-4EBF-89BB-C35015B0F41D}" type="presParOf" srcId="{DF024595-12E0-4DDB-A4B3-5185043436AC}" destId="{4F500B50-5D23-43CC-878E-17600768F640}" srcOrd="0" destOrd="0" presId="urn:microsoft.com/office/officeart/2005/8/layout/vList5"/>
    <dgm:cxn modelId="{20ECFDDB-FCD8-4CE1-8C72-77A2FA7CDD65}" type="presParOf" srcId="{B2000AA2-A62D-4F87-8D0E-340A07207C7A}" destId="{22BEDF21-A473-40A0-B8B2-9FF3F5F7FCE1}" srcOrd="5" destOrd="0" presId="urn:microsoft.com/office/officeart/2005/8/layout/vList5"/>
    <dgm:cxn modelId="{87683F29-42D6-4678-87FC-CE8954FE50C0}" type="presParOf" srcId="{B2000AA2-A62D-4F87-8D0E-340A07207C7A}" destId="{5EE600AC-F61D-4CA7-9733-AE610977E553}" srcOrd="6" destOrd="0" presId="urn:microsoft.com/office/officeart/2005/8/layout/vList5"/>
    <dgm:cxn modelId="{2B994653-0638-44A3-840E-6318C458D997}" type="presParOf" srcId="{5EE600AC-F61D-4CA7-9733-AE610977E553}" destId="{E25B6FB1-A87D-4FA1-A25E-DC15022E0853}"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E88FB4-443F-4A5C-8747-CEEB99F346F4}"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A979F2BA-0EF6-4650-BD9A-7D89BB10835A}">
      <dgm:prSet/>
      <dgm:spPr/>
      <dgm:t>
        <a:bodyPr/>
        <a:lstStyle/>
        <a:p>
          <a:pPr rtl="0"/>
          <a:r>
            <a:rPr lang="en-US" b="1" i="0" u="sng" dirty="0"/>
            <a:t>ROOT CAUSE ANALYSIS</a:t>
          </a:r>
        </a:p>
        <a:p>
          <a:pPr rtl="0"/>
          <a:endParaRPr lang="en-US" b="0" i="0" dirty="0"/>
        </a:p>
        <a:p>
          <a:pPr rtl="0"/>
          <a:r>
            <a:rPr lang="en-US" b="0" i="0" dirty="0"/>
            <a:t>Root cause analysis (RCA) is a structured process that helps identify the root causes of a problem and develop solutions to prevent it from happening again. RCA is based on the idea that it's more effective to address the underlying causes of a problem than just treat the symptoms. </a:t>
          </a:r>
          <a:endParaRPr lang="en-US" dirty="0"/>
        </a:p>
      </dgm:t>
    </dgm:pt>
    <dgm:pt modelId="{674ACE21-FFE2-4EA7-9B98-8CA965782522}" type="parTrans" cxnId="{DC0B7DDD-61D4-4B1C-BDAB-533C5D836734}">
      <dgm:prSet/>
      <dgm:spPr/>
      <dgm:t>
        <a:bodyPr/>
        <a:lstStyle/>
        <a:p>
          <a:endParaRPr lang="en-US"/>
        </a:p>
      </dgm:t>
    </dgm:pt>
    <dgm:pt modelId="{E022B3C8-E5A8-49CD-B1BC-49AAC00C3C5B}" type="sibTrans" cxnId="{DC0B7DDD-61D4-4B1C-BDAB-533C5D836734}">
      <dgm:prSet/>
      <dgm:spPr/>
      <dgm:t>
        <a:bodyPr/>
        <a:lstStyle/>
        <a:p>
          <a:endParaRPr lang="en-US"/>
        </a:p>
      </dgm:t>
    </dgm:pt>
    <dgm:pt modelId="{AD9FDFC9-F758-43A3-8A39-4E7ED2F436B4}">
      <dgm:prSet/>
      <dgm:spPr/>
      <dgm:t>
        <a:bodyPr/>
        <a:lstStyle/>
        <a:p>
          <a:pPr rtl="0"/>
          <a:r>
            <a:rPr lang="en-US" b="1" i="0" u="sng" dirty="0"/>
            <a:t>CORRELATION ANALYSIS</a:t>
          </a:r>
        </a:p>
        <a:p>
          <a:pPr rtl="0"/>
          <a:endParaRPr lang="en-US" b="0" i="0" dirty="0"/>
        </a:p>
        <a:p>
          <a:pPr rtl="0"/>
          <a:r>
            <a:rPr lang="en-US" b="0" i="0" dirty="0"/>
            <a:t>Correlation analysis, also known as bivariate, is primarily concerned with finding out whether a relationship exists between variables and then determining the magnitude and action of that relationship.</a:t>
          </a:r>
          <a:endParaRPr lang="en-US" dirty="0"/>
        </a:p>
      </dgm:t>
    </dgm:pt>
    <dgm:pt modelId="{769EE41D-134D-4A78-9D03-EB07E7FD8497}" type="parTrans" cxnId="{9FAE73C1-1D25-416F-9FC7-626FC6187EA9}">
      <dgm:prSet/>
      <dgm:spPr/>
      <dgm:t>
        <a:bodyPr/>
        <a:lstStyle/>
        <a:p>
          <a:endParaRPr lang="en-US"/>
        </a:p>
      </dgm:t>
    </dgm:pt>
    <dgm:pt modelId="{2E37F88C-3B81-4BA6-8CE8-69BCA9347BD4}" type="sibTrans" cxnId="{9FAE73C1-1D25-416F-9FC7-626FC6187EA9}">
      <dgm:prSet/>
      <dgm:spPr/>
      <dgm:t>
        <a:bodyPr/>
        <a:lstStyle/>
        <a:p>
          <a:endParaRPr lang="en-US"/>
        </a:p>
      </dgm:t>
    </dgm:pt>
    <dgm:pt modelId="{7539FA59-465C-45C9-8B68-544079871EB1}">
      <dgm:prSet/>
      <dgm:spPr/>
      <dgm:t>
        <a:bodyPr/>
        <a:lstStyle/>
        <a:p>
          <a:pPr rtl="0"/>
          <a:r>
            <a:rPr lang="en-US" b="1" i="0" u="sng" dirty="0"/>
            <a:t>NATURAL LANGUAGE TOOLKIT</a:t>
          </a:r>
        </a:p>
        <a:p>
          <a:pPr rtl="0"/>
          <a:endParaRPr lang="en-US" b="0" i="0" dirty="0"/>
        </a:p>
        <a:p>
          <a:pPr rtl="0"/>
          <a:r>
            <a:rPr lang="en-US" b="0" i="0" dirty="0"/>
            <a:t>The Natural Language Toolkit, or more commonly NLTK, is a suite of libraries and programs for symbolic and statistical natural language processing for English written in the Python programming language. It supports classification, tokenization, stemming, tagging, parsing, and semantic reasoning functionalities.</a:t>
          </a:r>
          <a:endParaRPr lang="en-US" dirty="0"/>
        </a:p>
      </dgm:t>
    </dgm:pt>
    <dgm:pt modelId="{6D41E658-5CA7-4A83-A56A-5334DC2F951F}" type="parTrans" cxnId="{7D51B2EA-A18C-431C-9827-CF9C88ABBC0C}">
      <dgm:prSet/>
      <dgm:spPr/>
      <dgm:t>
        <a:bodyPr/>
        <a:lstStyle/>
        <a:p>
          <a:endParaRPr lang="en-US"/>
        </a:p>
      </dgm:t>
    </dgm:pt>
    <dgm:pt modelId="{41E9BE01-A932-434E-95BB-BB13CD72C23D}" type="sibTrans" cxnId="{7D51B2EA-A18C-431C-9827-CF9C88ABBC0C}">
      <dgm:prSet/>
      <dgm:spPr/>
      <dgm:t>
        <a:bodyPr/>
        <a:lstStyle/>
        <a:p>
          <a:endParaRPr lang="en-US"/>
        </a:p>
      </dgm:t>
    </dgm:pt>
    <dgm:pt modelId="{B362226E-359A-4C41-85DE-E53AED6939DA}">
      <dgm:prSet/>
      <dgm:spPr/>
      <dgm:t>
        <a:bodyPr/>
        <a:lstStyle/>
        <a:p>
          <a:pPr rtl="0"/>
          <a:r>
            <a:rPr lang="en-US" b="1" i="0" u="sng" dirty="0"/>
            <a:t>PYTHON STATISTICS</a:t>
          </a:r>
        </a:p>
        <a:p>
          <a:pPr rtl="0"/>
          <a:endParaRPr lang="en-US" b="0" i="0" dirty="0"/>
        </a:p>
        <a:p>
          <a:pPr rtl="0"/>
          <a:r>
            <a:rPr lang="en-US" b="0" i="0" dirty="0"/>
            <a:t>Python's statistics is a built-in Python library for descriptive statistics. You can use it if your datasets are not too large or if you can't rely on importing other libraries. </a:t>
          </a:r>
          <a:r>
            <a:rPr lang="en-US" b="0" i="0" dirty="0" err="1"/>
            <a:t>NumPy</a:t>
          </a:r>
          <a:r>
            <a:rPr lang="en-US" b="0" i="0" dirty="0"/>
            <a:t> is a third-party library for numerical computing, optimized for working with single- and multi-dimensional arrays.</a:t>
          </a:r>
          <a:endParaRPr lang="en-US" dirty="0"/>
        </a:p>
      </dgm:t>
    </dgm:pt>
    <dgm:pt modelId="{EAC699C8-2E0A-4280-9792-63D348F390E0}" type="parTrans" cxnId="{76820345-6C57-457A-B570-CBF851D7D289}">
      <dgm:prSet/>
      <dgm:spPr/>
      <dgm:t>
        <a:bodyPr/>
        <a:lstStyle/>
        <a:p>
          <a:endParaRPr lang="en-US"/>
        </a:p>
      </dgm:t>
    </dgm:pt>
    <dgm:pt modelId="{F334117D-3154-4C7F-BD49-975D61E37483}" type="sibTrans" cxnId="{76820345-6C57-457A-B570-CBF851D7D289}">
      <dgm:prSet/>
      <dgm:spPr/>
      <dgm:t>
        <a:bodyPr/>
        <a:lstStyle/>
        <a:p>
          <a:endParaRPr lang="en-US"/>
        </a:p>
      </dgm:t>
    </dgm:pt>
    <dgm:pt modelId="{A93F5372-200F-42C6-B4B5-7F879488B18C}" type="pres">
      <dgm:prSet presAssocID="{44E88FB4-443F-4A5C-8747-CEEB99F346F4}" presName="Name0" presStyleCnt="0">
        <dgm:presLayoutVars>
          <dgm:dir/>
          <dgm:resizeHandles val="exact"/>
        </dgm:presLayoutVars>
      </dgm:prSet>
      <dgm:spPr/>
    </dgm:pt>
    <dgm:pt modelId="{45B7A66A-A7A1-4034-A8CE-C012FF6007A4}" type="pres">
      <dgm:prSet presAssocID="{A979F2BA-0EF6-4650-BD9A-7D89BB10835A}" presName="composite" presStyleCnt="0"/>
      <dgm:spPr/>
    </dgm:pt>
    <dgm:pt modelId="{5EAAC03D-70DC-420A-B44D-8C3834407DFF}" type="pres">
      <dgm:prSet presAssocID="{A979F2BA-0EF6-4650-BD9A-7D89BB10835A}" presName="rect1" presStyleLbl="trAlignAcc1" presStyleIdx="0" presStyleCnt="4">
        <dgm:presLayoutVars>
          <dgm:bulletEnabled val="1"/>
        </dgm:presLayoutVars>
      </dgm:prSet>
      <dgm:spPr/>
    </dgm:pt>
    <dgm:pt modelId="{54C3A20B-4E7D-4527-B393-119DCA5184E6}" type="pres">
      <dgm:prSet presAssocID="{A979F2BA-0EF6-4650-BD9A-7D89BB10835A}"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E60C110B-1024-436B-8002-EEEECC75CBC2}" type="pres">
      <dgm:prSet presAssocID="{E022B3C8-E5A8-49CD-B1BC-49AAC00C3C5B}" presName="sibTrans" presStyleCnt="0"/>
      <dgm:spPr/>
    </dgm:pt>
    <dgm:pt modelId="{5AF81529-A2C4-40AD-968E-A0C494E09755}" type="pres">
      <dgm:prSet presAssocID="{AD9FDFC9-F758-43A3-8A39-4E7ED2F436B4}" presName="composite" presStyleCnt="0"/>
      <dgm:spPr/>
    </dgm:pt>
    <dgm:pt modelId="{D046951A-3B4C-4DBB-891A-BF312DAF9D56}" type="pres">
      <dgm:prSet presAssocID="{AD9FDFC9-F758-43A3-8A39-4E7ED2F436B4}" presName="rect1" presStyleLbl="trAlignAcc1" presStyleIdx="1" presStyleCnt="4">
        <dgm:presLayoutVars>
          <dgm:bulletEnabled val="1"/>
        </dgm:presLayoutVars>
      </dgm:prSet>
      <dgm:spPr/>
    </dgm:pt>
    <dgm:pt modelId="{4A121B10-362A-4824-B463-315F718F8714}" type="pres">
      <dgm:prSet presAssocID="{AD9FDFC9-F758-43A3-8A39-4E7ED2F436B4}"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72000" r="-72000"/>
          </a:stretch>
        </a:blipFill>
      </dgm:spPr>
    </dgm:pt>
    <dgm:pt modelId="{ED6AB8AD-5F47-46DA-93CA-AD96216A21A7}" type="pres">
      <dgm:prSet presAssocID="{2E37F88C-3B81-4BA6-8CE8-69BCA9347BD4}" presName="sibTrans" presStyleCnt="0"/>
      <dgm:spPr/>
    </dgm:pt>
    <dgm:pt modelId="{D1F50088-0857-443C-A09B-3EAD71E3E6CA}" type="pres">
      <dgm:prSet presAssocID="{7539FA59-465C-45C9-8B68-544079871EB1}" presName="composite" presStyleCnt="0"/>
      <dgm:spPr/>
    </dgm:pt>
    <dgm:pt modelId="{CF840B55-9125-4675-A5FC-933E02FCEBD8}" type="pres">
      <dgm:prSet presAssocID="{7539FA59-465C-45C9-8B68-544079871EB1}" presName="rect1" presStyleLbl="trAlignAcc1" presStyleIdx="2" presStyleCnt="4">
        <dgm:presLayoutVars>
          <dgm:bulletEnabled val="1"/>
        </dgm:presLayoutVars>
      </dgm:prSet>
      <dgm:spPr/>
    </dgm:pt>
    <dgm:pt modelId="{F923CDD0-9F61-4189-8C73-001C24FC02AA}" type="pres">
      <dgm:prSet presAssocID="{7539FA59-465C-45C9-8B68-544079871EB1}"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pt>
    <dgm:pt modelId="{F344FC08-DED8-47F2-B80F-F0F00C7E0AD0}" type="pres">
      <dgm:prSet presAssocID="{41E9BE01-A932-434E-95BB-BB13CD72C23D}" presName="sibTrans" presStyleCnt="0"/>
      <dgm:spPr/>
    </dgm:pt>
    <dgm:pt modelId="{E0864EA1-B1AA-4CA6-9452-35ECC413B47E}" type="pres">
      <dgm:prSet presAssocID="{B362226E-359A-4C41-85DE-E53AED6939DA}" presName="composite" presStyleCnt="0"/>
      <dgm:spPr/>
    </dgm:pt>
    <dgm:pt modelId="{B1D5FF3E-D2C1-4E95-BAC2-6C493167D970}" type="pres">
      <dgm:prSet presAssocID="{B362226E-359A-4C41-85DE-E53AED6939DA}" presName="rect1" presStyleLbl="trAlignAcc1" presStyleIdx="3" presStyleCnt="4">
        <dgm:presLayoutVars>
          <dgm:bulletEnabled val="1"/>
        </dgm:presLayoutVars>
      </dgm:prSet>
      <dgm:spPr/>
    </dgm:pt>
    <dgm:pt modelId="{D654998E-81A7-48C5-A825-2BD8274AA9C7}" type="pres">
      <dgm:prSet presAssocID="{B362226E-359A-4C41-85DE-E53AED6939DA}"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3000" r="-63000"/>
          </a:stretch>
        </a:blipFill>
      </dgm:spPr>
    </dgm:pt>
  </dgm:ptLst>
  <dgm:cxnLst>
    <dgm:cxn modelId="{B5671B01-CF0C-40BF-9ECD-DDDDF0482D86}" type="presOf" srcId="{AD9FDFC9-F758-43A3-8A39-4E7ED2F436B4}" destId="{D046951A-3B4C-4DBB-891A-BF312DAF9D56}" srcOrd="0" destOrd="0" presId="urn:microsoft.com/office/officeart/2008/layout/PictureStrips"/>
    <dgm:cxn modelId="{76820345-6C57-457A-B570-CBF851D7D289}" srcId="{44E88FB4-443F-4A5C-8747-CEEB99F346F4}" destId="{B362226E-359A-4C41-85DE-E53AED6939DA}" srcOrd="3" destOrd="0" parTransId="{EAC699C8-2E0A-4280-9792-63D348F390E0}" sibTransId="{F334117D-3154-4C7F-BD49-975D61E37483}"/>
    <dgm:cxn modelId="{CBA65C57-4F9F-45EE-8657-7F7C74760D8C}" type="presOf" srcId="{B362226E-359A-4C41-85DE-E53AED6939DA}" destId="{B1D5FF3E-D2C1-4E95-BAC2-6C493167D970}" srcOrd="0" destOrd="0" presId="urn:microsoft.com/office/officeart/2008/layout/PictureStrips"/>
    <dgm:cxn modelId="{179049B3-A9C1-477B-8D2D-1C65CCA3447E}" type="presOf" srcId="{A979F2BA-0EF6-4650-BD9A-7D89BB10835A}" destId="{5EAAC03D-70DC-420A-B44D-8C3834407DFF}" srcOrd="0" destOrd="0" presId="urn:microsoft.com/office/officeart/2008/layout/PictureStrips"/>
    <dgm:cxn modelId="{9FAE73C1-1D25-416F-9FC7-626FC6187EA9}" srcId="{44E88FB4-443F-4A5C-8747-CEEB99F346F4}" destId="{AD9FDFC9-F758-43A3-8A39-4E7ED2F436B4}" srcOrd="1" destOrd="0" parTransId="{769EE41D-134D-4A78-9D03-EB07E7FD8497}" sibTransId="{2E37F88C-3B81-4BA6-8CE8-69BCA9347BD4}"/>
    <dgm:cxn modelId="{03BD28C8-4968-44F1-B3CD-7216A530B7E5}" type="presOf" srcId="{44E88FB4-443F-4A5C-8747-CEEB99F346F4}" destId="{A93F5372-200F-42C6-B4B5-7F879488B18C}" srcOrd="0" destOrd="0" presId="urn:microsoft.com/office/officeart/2008/layout/PictureStrips"/>
    <dgm:cxn modelId="{7B98F5D5-A87D-461B-90BD-A3A6D19CBE00}" type="presOf" srcId="{7539FA59-465C-45C9-8B68-544079871EB1}" destId="{CF840B55-9125-4675-A5FC-933E02FCEBD8}" srcOrd="0" destOrd="0" presId="urn:microsoft.com/office/officeart/2008/layout/PictureStrips"/>
    <dgm:cxn modelId="{DC0B7DDD-61D4-4B1C-BDAB-533C5D836734}" srcId="{44E88FB4-443F-4A5C-8747-CEEB99F346F4}" destId="{A979F2BA-0EF6-4650-BD9A-7D89BB10835A}" srcOrd="0" destOrd="0" parTransId="{674ACE21-FFE2-4EA7-9B98-8CA965782522}" sibTransId="{E022B3C8-E5A8-49CD-B1BC-49AAC00C3C5B}"/>
    <dgm:cxn modelId="{7D51B2EA-A18C-431C-9827-CF9C88ABBC0C}" srcId="{44E88FB4-443F-4A5C-8747-CEEB99F346F4}" destId="{7539FA59-465C-45C9-8B68-544079871EB1}" srcOrd="2" destOrd="0" parTransId="{6D41E658-5CA7-4A83-A56A-5334DC2F951F}" sibTransId="{41E9BE01-A932-434E-95BB-BB13CD72C23D}"/>
    <dgm:cxn modelId="{6C27B008-6D0E-468A-B550-338388CE1B13}" type="presParOf" srcId="{A93F5372-200F-42C6-B4B5-7F879488B18C}" destId="{45B7A66A-A7A1-4034-A8CE-C012FF6007A4}" srcOrd="0" destOrd="0" presId="urn:microsoft.com/office/officeart/2008/layout/PictureStrips"/>
    <dgm:cxn modelId="{13316F3A-DBD5-43A5-97E8-52B4A7838119}" type="presParOf" srcId="{45B7A66A-A7A1-4034-A8CE-C012FF6007A4}" destId="{5EAAC03D-70DC-420A-B44D-8C3834407DFF}" srcOrd="0" destOrd="0" presId="urn:microsoft.com/office/officeart/2008/layout/PictureStrips"/>
    <dgm:cxn modelId="{5DCE8550-2638-494E-BB25-8FA22D1AE45E}" type="presParOf" srcId="{45B7A66A-A7A1-4034-A8CE-C012FF6007A4}" destId="{54C3A20B-4E7D-4527-B393-119DCA5184E6}" srcOrd="1" destOrd="0" presId="urn:microsoft.com/office/officeart/2008/layout/PictureStrips"/>
    <dgm:cxn modelId="{EE333264-5A86-448D-9920-DC62CC11148A}" type="presParOf" srcId="{A93F5372-200F-42C6-B4B5-7F879488B18C}" destId="{E60C110B-1024-436B-8002-EEEECC75CBC2}" srcOrd="1" destOrd="0" presId="urn:microsoft.com/office/officeart/2008/layout/PictureStrips"/>
    <dgm:cxn modelId="{3E09B908-016A-4D1F-B92A-506183B63E21}" type="presParOf" srcId="{A93F5372-200F-42C6-B4B5-7F879488B18C}" destId="{5AF81529-A2C4-40AD-968E-A0C494E09755}" srcOrd="2" destOrd="0" presId="urn:microsoft.com/office/officeart/2008/layout/PictureStrips"/>
    <dgm:cxn modelId="{60AC4C7D-FE5A-4ACC-A0A8-8767DD8AD4D3}" type="presParOf" srcId="{5AF81529-A2C4-40AD-968E-A0C494E09755}" destId="{D046951A-3B4C-4DBB-891A-BF312DAF9D56}" srcOrd="0" destOrd="0" presId="urn:microsoft.com/office/officeart/2008/layout/PictureStrips"/>
    <dgm:cxn modelId="{A844BD0E-7241-4582-9BC3-9C07AC5897B7}" type="presParOf" srcId="{5AF81529-A2C4-40AD-968E-A0C494E09755}" destId="{4A121B10-362A-4824-B463-315F718F8714}" srcOrd="1" destOrd="0" presId="urn:microsoft.com/office/officeart/2008/layout/PictureStrips"/>
    <dgm:cxn modelId="{D68CF78B-7240-436A-A329-2A2CA0621CFB}" type="presParOf" srcId="{A93F5372-200F-42C6-B4B5-7F879488B18C}" destId="{ED6AB8AD-5F47-46DA-93CA-AD96216A21A7}" srcOrd="3" destOrd="0" presId="urn:microsoft.com/office/officeart/2008/layout/PictureStrips"/>
    <dgm:cxn modelId="{AF075910-5DEC-4BBF-8DDE-6DC913257A61}" type="presParOf" srcId="{A93F5372-200F-42C6-B4B5-7F879488B18C}" destId="{D1F50088-0857-443C-A09B-3EAD71E3E6CA}" srcOrd="4" destOrd="0" presId="urn:microsoft.com/office/officeart/2008/layout/PictureStrips"/>
    <dgm:cxn modelId="{4E317103-D57B-4635-9114-8CA98F895926}" type="presParOf" srcId="{D1F50088-0857-443C-A09B-3EAD71E3E6CA}" destId="{CF840B55-9125-4675-A5FC-933E02FCEBD8}" srcOrd="0" destOrd="0" presId="urn:microsoft.com/office/officeart/2008/layout/PictureStrips"/>
    <dgm:cxn modelId="{2D3353F9-5C1C-496B-BBA4-67B3FC1E738B}" type="presParOf" srcId="{D1F50088-0857-443C-A09B-3EAD71E3E6CA}" destId="{F923CDD0-9F61-4189-8C73-001C24FC02AA}" srcOrd="1" destOrd="0" presId="urn:microsoft.com/office/officeart/2008/layout/PictureStrips"/>
    <dgm:cxn modelId="{CAEB7105-9135-488E-B0E6-E58EC02C7504}" type="presParOf" srcId="{A93F5372-200F-42C6-B4B5-7F879488B18C}" destId="{F344FC08-DED8-47F2-B80F-F0F00C7E0AD0}" srcOrd="5" destOrd="0" presId="urn:microsoft.com/office/officeart/2008/layout/PictureStrips"/>
    <dgm:cxn modelId="{44124830-0F2E-4122-B95B-0ED9196CB015}" type="presParOf" srcId="{A93F5372-200F-42C6-B4B5-7F879488B18C}" destId="{E0864EA1-B1AA-4CA6-9452-35ECC413B47E}" srcOrd="6" destOrd="0" presId="urn:microsoft.com/office/officeart/2008/layout/PictureStrips"/>
    <dgm:cxn modelId="{04AC8238-11FC-4FB8-9C13-9207EA08DF36}" type="presParOf" srcId="{E0864EA1-B1AA-4CA6-9452-35ECC413B47E}" destId="{B1D5FF3E-D2C1-4E95-BAC2-6C493167D970}" srcOrd="0" destOrd="0" presId="urn:microsoft.com/office/officeart/2008/layout/PictureStrips"/>
    <dgm:cxn modelId="{89EDCEFA-D57F-409F-B45A-D86FACBD6120}" type="presParOf" srcId="{E0864EA1-B1AA-4CA6-9452-35ECC413B47E}" destId="{D654998E-81A7-48C5-A825-2BD8274AA9C7}"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031BE4-EBDF-4C55-8455-7272F9270F4E}" type="doc">
      <dgm:prSet loTypeId="urn:microsoft.com/office/officeart/2011/layout/CircleProcess" loCatId="process" qsTypeId="urn:microsoft.com/office/officeart/2005/8/quickstyle/3d1" qsCatId="3D" csTypeId="urn:microsoft.com/office/officeart/2005/8/colors/accent1_2" csCatId="accent1" phldr="1"/>
      <dgm:spPr/>
      <dgm:t>
        <a:bodyPr/>
        <a:lstStyle/>
        <a:p>
          <a:endParaRPr lang="en-US"/>
        </a:p>
      </dgm:t>
    </dgm:pt>
    <dgm:pt modelId="{F6DC9F1E-F19F-43C9-82DC-AE13FEF573F5}">
      <dgm:prSet custT="1"/>
      <dgm:spPr/>
      <dgm:t>
        <a:bodyPr/>
        <a:lstStyle/>
        <a:p>
          <a:pPr rtl="0"/>
          <a:r>
            <a:rPr lang="en-US" sz="1300" b="0" i="1" dirty="0" err="1">
              <a:latin typeface="Roboto Slab" panose="020B0604020202020204" charset="0"/>
              <a:ea typeface="Roboto Slab" panose="020B0604020202020204" charset="0"/>
            </a:rPr>
            <a:t>Understandi</a:t>
          </a:r>
          <a:r>
            <a:rPr lang="en-US" sz="1300" b="0" i="1" dirty="0">
              <a:latin typeface="Roboto Slab" panose="020B0604020202020204" charset="0"/>
              <a:ea typeface="Roboto Slab" panose="020B0604020202020204" charset="0"/>
            </a:rPr>
            <a:t>--ng Data</a:t>
          </a:r>
          <a:endParaRPr lang="en-US" sz="1300" dirty="0">
            <a:latin typeface="Roboto Slab" panose="020B0604020202020204" charset="0"/>
            <a:ea typeface="Roboto Slab" panose="020B0604020202020204" charset="0"/>
          </a:endParaRPr>
        </a:p>
      </dgm:t>
    </dgm:pt>
    <dgm:pt modelId="{EEAC1622-802B-4CEE-98C1-239067DD12B0}" type="parTrans" cxnId="{0EDE6F20-D77B-474C-B73E-7FC6A9FC74A8}">
      <dgm:prSet/>
      <dgm:spPr/>
      <dgm:t>
        <a:bodyPr/>
        <a:lstStyle/>
        <a:p>
          <a:endParaRPr lang="en-US"/>
        </a:p>
      </dgm:t>
    </dgm:pt>
    <dgm:pt modelId="{5BD81591-23FB-4750-BBD2-1B934E6F6A41}" type="sibTrans" cxnId="{0EDE6F20-D77B-474C-B73E-7FC6A9FC74A8}">
      <dgm:prSet/>
      <dgm:spPr/>
      <dgm:t>
        <a:bodyPr/>
        <a:lstStyle/>
        <a:p>
          <a:endParaRPr lang="en-US"/>
        </a:p>
      </dgm:t>
    </dgm:pt>
    <dgm:pt modelId="{A51906A9-DDFC-4445-A232-5E63E9AFBD45}">
      <dgm:prSet custT="1"/>
      <dgm:spPr/>
      <dgm:t>
        <a:bodyPr/>
        <a:lstStyle/>
        <a:p>
          <a:pPr rtl="0"/>
          <a:r>
            <a:rPr lang="en-US" sz="1300" b="0" i="1" dirty="0">
              <a:latin typeface="Roboto Slab" panose="020B0604020202020204" charset="0"/>
              <a:ea typeface="Roboto Slab" panose="020B0604020202020204" charset="0"/>
            </a:rPr>
            <a:t>Checking for missing data</a:t>
          </a:r>
          <a:endParaRPr lang="en-US" sz="1300" dirty="0">
            <a:latin typeface="Roboto Slab" panose="020B0604020202020204" charset="0"/>
            <a:ea typeface="Roboto Slab" panose="020B0604020202020204" charset="0"/>
          </a:endParaRPr>
        </a:p>
      </dgm:t>
    </dgm:pt>
    <dgm:pt modelId="{27C32073-D155-4595-837A-17610F8E2976}" type="parTrans" cxnId="{7C01FC51-1E48-4761-95FB-B7BC09A522B7}">
      <dgm:prSet/>
      <dgm:spPr/>
      <dgm:t>
        <a:bodyPr/>
        <a:lstStyle/>
        <a:p>
          <a:endParaRPr lang="en-US"/>
        </a:p>
      </dgm:t>
    </dgm:pt>
    <dgm:pt modelId="{D282B46B-263C-48D9-8ECF-644F75D74964}" type="sibTrans" cxnId="{7C01FC51-1E48-4761-95FB-B7BC09A522B7}">
      <dgm:prSet/>
      <dgm:spPr/>
      <dgm:t>
        <a:bodyPr/>
        <a:lstStyle/>
        <a:p>
          <a:endParaRPr lang="en-US"/>
        </a:p>
      </dgm:t>
    </dgm:pt>
    <dgm:pt modelId="{9AD8BC6F-CDDE-48F0-BE55-572CA9652BF9}">
      <dgm:prSet custT="1"/>
      <dgm:spPr/>
      <dgm:t>
        <a:bodyPr/>
        <a:lstStyle/>
        <a:p>
          <a:pPr rtl="0"/>
          <a:r>
            <a:rPr lang="en-US" sz="1300" b="0" i="1" dirty="0">
              <a:latin typeface="Roboto Slab" panose="020B0604020202020204" charset="0"/>
              <a:ea typeface="Roboto Slab" panose="020B0604020202020204" charset="0"/>
            </a:rPr>
            <a:t>Clubbing columns with multiple categories</a:t>
          </a:r>
          <a:endParaRPr lang="en-US" sz="1300" dirty="0">
            <a:latin typeface="Roboto Slab" panose="020B0604020202020204" charset="0"/>
            <a:ea typeface="Roboto Slab" panose="020B0604020202020204" charset="0"/>
          </a:endParaRPr>
        </a:p>
      </dgm:t>
    </dgm:pt>
    <dgm:pt modelId="{FAEB5C98-5490-40A3-8940-790A50122FFB}" type="parTrans" cxnId="{16A9E42B-D6E2-4EDF-A6E0-61ED64154455}">
      <dgm:prSet/>
      <dgm:spPr/>
      <dgm:t>
        <a:bodyPr/>
        <a:lstStyle/>
        <a:p>
          <a:endParaRPr lang="en-US"/>
        </a:p>
      </dgm:t>
    </dgm:pt>
    <dgm:pt modelId="{01BA8802-3400-48C5-9775-87C0DB71E044}" type="sibTrans" cxnId="{16A9E42B-D6E2-4EDF-A6E0-61ED64154455}">
      <dgm:prSet/>
      <dgm:spPr/>
      <dgm:t>
        <a:bodyPr/>
        <a:lstStyle/>
        <a:p>
          <a:endParaRPr lang="en-US"/>
        </a:p>
      </dgm:t>
    </dgm:pt>
    <dgm:pt modelId="{D32AE310-BD00-4A8E-9986-4780FB644D1E}">
      <dgm:prSet custT="1"/>
      <dgm:spPr/>
      <dgm:t>
        <a:bodyPr/>
        <a:lstStyle/>
        <a:p>
          <a:pPr rtl="0"/>
          <a:r>
            <a:rPr lang="en-US" sz="1300" b="0" i="1">
              <a:latin typeface="Roboto Slab" panose="020B0604020202020204" charset="0"/>
              <a:ea typeface="Roboto Slab" panose="020B0604020202020204" charset="0"/>
            </a:rPr>
            <a:t>Checking for outliers</a:t>
          </a:r>
          <a:endParaRPr lang="en-US" sz="1300">
            <a:latin typeface="Roboto Slab" panose="020B0604020202020204" charset="0"/>
            <a:ea typeface="Roboto Slab" panose="020B0604020202020204" charset="0"/>
          </a:endParaRPr>
        </a:p>
      </dgm:t>
    </dgm:pt>
    <dgm:pt modelId="{79CF739E-9155-4731-BC19-2D6BC011D025}" type="parTrans" cxnId="{B5F91EDA-05A9-423F-9AEA-AB3F075C02B8}">
      <dgm:prSet/>
      <dgm:spPr/>
      <dgm:t>
        <a:bodyPr/>
        <a:lstStyle/>
        <a:p>
          <a:endParaRPr lang="en-US"/>
        </a:p>
      </dgm:t>
    </dgm:pt>
    <dgm:pt modelId="{20B9BFA6-BE43-413E-A6F8-68A55A49F87D}" type="sibTrans" cxnId="{B5F91EDA-05A9-423F-9AEA-AB3F075C02B8}">
      <dgm:prSet/>
      <dgm:spPr/>
      <dgm:t>
        <a:bodyPr/>
        <a:lstStyle/>
        <a:p>
          <a:endParaRPr lang="en-US"/>
        </a:p>
      </dgm:t>
    </dgm:pt>
    <dgm:pt modelId="{E173D43C-8861-49C7-8BB4-3F62E15DC70E}">
      <dgm:prSet custT="1"/>
      <dgm:spPr/>
      <dgm:t>
        <a:bodyPr/>
        <a:lstStyle/>
        <a:p>
          <a:pPr rtl="0"/>
          <a:r>
            <a:rPr lang="en-US" sz="1300" b="0" i="1" dirty="0">
              <a:latin typeface="Roboto Slab" panose="020B0604020202020204" charset="0"/>
              <a:ea typeface="Roboto Slab" panose="020B0604020202020204" charset="0"/>
            </a:rPr>
            <a:t>Removing outliers</a:t>
          </a:r>
          <a:endParaRPr lang="en-US" sz="1300" dirty="0">
            <a:latin typeface="Roboto Slab" panose="020B0604020202020204" charset="0"/>
            <a:ea typeface="Roboto Slab" panose="020B0604020202020204" charset="0"/>
          </a:endParaRPr>
        </a:p>
      </dgm:t>
    </dgm:pt>
    <dgm:pt modelId="{5157BCF1-B4DB-4C58-BFCC-DA47A6576EC3}" type="parTrans" cxnId="{90FEB9E5-7125-4365-AB6F-083B658DB668}">
      <dgm:prSet/>
      <dgm:spPr/>
      <dgm:t>
        <a:bodyPr/>
        <a:lstStyle/>
        <a:p>
          <a:endParaRPr lang="en-US"/>
        </a:p>
      </dgm:t>
    </dgm:pt>
    <dgm:pt modelId="{F2233531-6593-478C-A8DD-78C82F0BD275}" type="sibTrans" cxnId="{90FEB9E5-7125-4365-AB6F-083B658DB668}">
      <dgm:prSet/>
      <dgm:spPr/>
      <dgm:t>
        <a:bodyPr/>
        <a:lstStyle/>
        <a:p>
          <a:endParaRPr lang="en-US"/>
        </a:p>
      </dgm:t>
    </dgm:pt>
    <dgm:pt modelId="{4F564946-C4BA-4708-9EED-0B983752AE62}" type="pres">
      <dgm:prSet presAssocID="{BF031BE4-EBDF-4C55-8455-7272F9270F4E}" presName="Name0" presStyleCnt="0">
        <dgm:presLayoutVars>
          <dgm:chMax val="11"/>
          <dgm:chPref val="11"/>
          <dgm:dir/>
          <dgm:resizeHandles/>
        </dgm:presLayoutVars>
      </dgm:prSet>
      <dgm:spPr/>
    </dgm:pt>
    <dgm:pt modelId="{61B3C781-9A6C-4824-A6AE-EC0751647799}" type="pres">
      <dgm:prSet presAssocID="{E173D43C-8861-49C7-8BB4-3F62E15DC70E}" presName="Accent5" presStyleCnt="0"/>
      <dgm:spPr/>
    </dgm:pt>
    <dgm:pt modelId="{73A3E509-A27E-4070-A5F7-376FF19F872B}" type="pres">
      <dgm:prSet presAssocID="{E173D43C-8861-49C7-8BB4-3F62E15DC70E}" presName="Accent" presStyleLbl="node1" presStyleIdx="0" presStyleCnt="5"/>
      <dgm:spPr/>
    </dgm:pt>
    <dgm:pt modelId="{237715E6-1014-4F5F-8988-D09C0D7AE6F8}" type="pres">
      <dgm:prSet presAssocID="{E173D43C-8861-49C7-8BB4-3F62E15DC70E}" presName="ParentBackground5" presStyleCnt="0"/>
      <dgm:spPr/>
    </dgm:pt>
    <dgm:pt modelId="{13254AB0-C455-4B0A-AF31-ACF7AB9B7333}" type="pres">
      <dgm:prSet presAssocID="{E173D43C-8861-49C7-8BB4-3F62E15DC70E}" presName="ParentBackground" presStyleLbl="fgAcc1" presStyleIdx="0" presStyleCnt="5"/>
      <dgm:spPr/>
    </dgm:pt>
    <dgm:pt modelId="{38269CD1-5F90-4E36-8048-3F11E43940A2}" type="pres">
      <dgm:prSet presAssocID="{E173D43C-8861-49C7-8BB4-3F62E15DC70E}" presName="Parent5" presStyleLbl="revTx" presStyleIdx="0" presStyleCnt="0">
        <dgm:presLayoutVars>
          <dgm:chMax val="1"/>
          <dgm:chPref val="1"/>
          <dgm:bulletEnabled val="1"/>
        </dgm:presLayoutVars>
      </dgm:prSet>
      <dgm:spPr/>
    </dgm:pt>
    <dgm:pt modelId="{60BC5E52-AD3D-4A9C-82EC-7C7F590B57C6}" type="pres">
      <dgm:prSet presAssocID="{D32AE310-BD00-4A8E-9986-4780FB644D1E}" presName="Accent4" presStyleCnt="0"/>
      <dgm:spPr/>
    </dgm:pt>
    <dgm:pt modelId="{24C797D0-3AC8-4FEC-8A9F-C1690822A21D}" type="pres">
      <dgm:prSet presAssocID="{D32AE310-BD00-4A8E-9986-4780FB644D1E}" presName="Accent" presStyleLbl="node1" presStyleIdx="1" presStyleCnt="5"/>
      <dgm:spPr/>
    </dgm:pt>
    <dgm:pt modelId="{D9750D21-886E-4260-8B8C-73152283C1FE}" type="pres">
      <dgm:prSet presAssocID="{D32AE310-BD00-4A8E-9986-4780FB644D1E}" presName="ParentBackground4" presStyleCnt="0"/>
      <dgm:spPr/>
    </dgm:pt>
    <dgm:pt modelId="{E24303AE-1F99-4844-B760-0B84675A1295}" type="pres">
      <dgm:prSet presAssocID="{D32AE310-BD00-4A8E-9986-4780FB644D1E}" presName="ParentBackground" presStyleLbl="fgAcc1" presStyleIdx="1" presStyleCnt="5"/>
      <dgm:spPr/>
    </dgm:pt>
    <dgm:pt modelId="{99332516-D351-431F-A30B-FA0657D7D54E}" type="pres">
      <dgm:prSet presAssocID="{D32AE310-BD00-4A8E-9986-4780FB644D1E}" presName="Parent4" presStyleLbl="revTx" presStyleIdx="0" presStyleCnt="0">
        <dgm:presLayoutVars>
          <dgm:chMax val="1"/>
          <dgm:chPref val="1"/>
          <dgm:bulletEnabled val="1"/>
        </dgm:presLayoutVars>
      </dgm:prSet>
      <dgm:spPr/>
    </dgm:pt>
    <dgm:pt modelId="{F3A5921F-4506-4F5B-B75F-A15471EFA23F}" type="pres">
      <dgm:prSet presAssocID="{9AD8BC6F-CDDE-48F0-BE55-572CA9652BF9}" presName="Accent3" presStyleCnt="0"/>
      <dgm:spPr/>
    </dgm:pt>
    <dgm:pt modelId="{5469DE72-FAA3-459E-9AB5-C17AC7F6D5CF}" type="pres">
      <dgm:prSet presAssocID="{9AD8BC6F-CDDE-48F0-BE55-572CA9652BF9}" presName="Accent" presStyleLbl="node1" presStyleIdx="2" presStyleCnt="5"/>
      <dgm:spPr/>
    </dgm:pt>
    <dgm:pt modelId="{8165A5AC-0CA8-40EC-9580-8745E88ABDF5}" type="pres">
      <dgm:prSet presAssocID="{9AD8BC6F-CDDE-48F0-BE55-572CA9652BF9}" presName="ParentBackground3" presStyleCnt="0"/>
      <dgm:spPr/>
    </dgm:pt>
    <dgm:pt modelId="{F917EDBC-BF71-4A49-B061-7AE69EB14A03}" type="pres">
      <dgm:prSet presAssocID="{9AD8BC6F-CDDE-48F0-BE55-572CA9652BF9}" presName="ParentBackground" presStyleLbl="fgAcc1" presStyleIdx="2" presStyleCnt="5"/>
      <dgm:spPr/>
    </dgm:pt>
    <dgm:pt modelId="{BEDE47D0-3D00-433E-BB41-6087432449CD}" type="pres">
      <dgm:prSet presAssocID="{9AD8BC6F-CDDE-48F0-BE55-572CA9652BF9}" presName="Parent3" presStyleLbl="revTx" presStyleIdx="0" presStyleCnt="0">
        <dgm:presLayoutVars>
          <dgm:chMax val="1"/>
          <dgm:chPref val="1"/>
          <dgm:bulletEnabled val="1"/>
        </dgm:presLayoutVars>
      </dgm:prSet>
      <dgm:spPr/>
    </dgm:pt>
    <dgm:pt modelId="{D7AF1773-AB1F-4C70-9305-2C1048DE5915}" type="pres">
      <dgm:prSet presAssocID="{A51906A9-DDFC-4445-A232-5E63E9AFBD45}" presName="Accent2" presStyleCnt="0"/>
      <dgm:spPr/>
    </dgm:pt>
    <dgm:pt modelId="{4A661D61-F347-4CB6-8E1A-800D2607869C}" type="pres">
      <dgm:prSet presAssocID="{A51906A9-DDFC-4445-A232-5E63E9AFBD45}" presName="Accent" presStyleLbl="node1" presStyleIdx="3" presStyleCnt="5"/>
      <dgm:spPr/>
    </dgm:pt>
    <dgm:pt modelId="{51ACCDA5-9B32-44AD-AF19-C06004B4C34F}" type="pres">
      <dgm:prSet presAssocID="{A51906A9-DDFC-4445-A232-5E63E9AFBD45}" presName="ParentBackground2" presStyleCnt="0"/>
      <dgm:spPr/>
    </dgm:pt>
    <dgm:pt modelId="{23062D58-B374-4ABF-B9BD-1E05FFA5C2C6}" type="pres">
      <dgm:prSet presAssocID="{A51906A9-DDFC-4445-A232-5E63E9AFBD45}" presName="ParentBackground" presStyleLbl="fgAcc1" presStyleIdx="3" presStyleCnt="5"/>
      <dgm:spPr/>
    </dgm:pt>
    <dgm:pt modelId="{5E3203A5-B804-416D-B51D-A25B48D629E3}" type="pres">
      <dgm:prSet presAssocID="{A51906A9-DDFC-4445-A232-5E63E9AFBD45}" presName="Parent2" presStyleLbl="revTx" presStyleIdx="0" presStyleCnt="0">
        <dgm:presLayoutVars>
          <dgm:chMax val="1"/>
          <dgm:chPref val="1"/>
          <dgm:bulletEnabled val="1"/>
        </dgm:presLayoutVars>
      </dgm:prSet>
      <dgm:spPr/>
    </dgm:pt>
    <dgm:pt modelId="{0E398362-C45F-4E44-8DA6-05D3F7C95EFE}" type="pres">
      <dgm:prSet presAssocID="{F6DC9F1E-F19F-43C9-82DC-AE13FEF573F5}" presName="Accent1" presStyleCnt="0"/>
      <dgm:spPr/>
    </dgm:pt>
    <dgm:pt modelId="{9DE8BAAF-F933-48AA-BDCE-8F16298AF011}" type="pres">
      <dgm:prSet presAssocID="{F6DC9F1E-F19F-43C9-82DC-AE13FEF573F5}" presName="Accent" presStyleLbl="node1" presStyleIdx="4" presStyleCnt="5"/>
      <dgm:spPr/>
    </dgm:pt>
    <dgm:pt modelId="{54BC61E0-D11C-4F4F-BF42-A497E4D35289}" type="pres">
      <dgm:prSet presAssocID="{F6DC9F1E-F19F-43C9-82DC-AE13FEF573F5}" presName="ParentBackground1" presStyleCnt="0"/>
      <dgm:spPr/>
    </dgm:pt>
    <dgm:pt modelId="{B9E7B245-1121-43AE-AD99-7372C56ED794}" type="pres">
      <dgm:prSet presAssocID="{F6DC9F1E-F19F-43C9-82DC-AE13FEF573F5}" presName="ParentBackground" presStyleLbl="fgAcc1" presStyleIdx="4" presStyleCnt="5"/>
      <dgm:spPr/>
    </dgm:pt>
    <dgm:pt modelId="{764D025D-B38F-4ACD-B372-3C99D60355B1}" type="pres">
      <dgm:prSet presAssocID="{F6DC9F1E-F19F-43C9-82DC-AE13FEF573F5}" presName="Parent1" presStyleLbl="revTx" presStyleIdx="0" presStyleCnt="0">
        <dgm:presLayoutVars>
          <dgm:chMax val="1"/>
          <dgm:chPref val="1"/>
          <dgm:bulletEnabled val="1"/>
        </dgm:presLayoutVars>
      </dgm:prSet>
      <dgm:spPr/>
    </dgm:pt>
  </dgm:ptLst>
  <dgm:cxnLst>
    <dgm:cxn modelId="{073D5D13-F711-4DC2-BDAC-AB24204C2EB7}" type="presOf" srcId="{9AD8BC6F-CDDE-48F0-BE55-572CA9652BF9}" destId="{BEDE47D0-3D00-433E-BB41-6087432449CD}" srcOrd="1" destOrd="0" presId="urn:microsoft.com/office/officeart/2011/layout/CircleProcess"/>
    <dgm:cxn modelId="{0D143318-EC76-46BF-A03B-CF0A654053A1}" type="presOf" srcId="{E173D43C-8861-49C7-8BB4-3F62E15DC70E}" destId="{38269CD1-5F90-4E36-8048-3F11E43940A2}" srcOrd="1" destOrd="0" presId="urn:microsoft.com/office/officeart/2011/layout/CircleProcess"/>
    <dgm:cxn modelId="{0EDE6F20-D77B-474C-B73E-7FC6A9FC74A8}" srcId="{BF031BE4-EBDF-4C55-8455-7272F9270F4E}" destId="{F6DC9F1E-F19F-43C9-82DC-AE13FEF573F5}" srcOrd="0" destOrd="0" parTransId="{EEAC1622-802B-4CEE-98C1-239067DD12B0}" sibTransId="{5BD81591-23FB-4750-BBD2-1B934E6F6A41}"/>
    <dgm:cxn modelId="{16A9E42B-D6E2-4EDF-A6E0-61ED64154455}" srcId="{BF031BE4-EBDF-4C55-8455-7272F9270F4E}" destId="{9AD8BC6F-CDDE-48F0-BE55-572CA9652BF9}" srcOrd="2" destOrd="0" parTransId="{FAEB5C98-5490-40A3-8940-790A50122FFB}" sibTransId="{01BA8802-3400-48C5-9775-87C0DB71E044}"/>
    <dgm:cxn modelId="{14F0FD44-34DE-433E-8410-C4FEFA0AE1C5}" type="presOf" srcId="{E173D43C-8861-49C7-8BB4-3F62E15DC70E}" destId="{13254AB0-C455-4B0A-AF31-ACF7AB9B7333}" srcOrd="0" destOrd="0" presId="urn:microsoft.com/office/officeart/2011/layout/CircleProcess"/>
    <dgm:cxn modelId="{6D958F6D-BA01-4C36-BC6B-E232B5C704D9}" type="presOf" srcId="{D32AE310-BD00-4A8E-9986-4780FB644D1E}" destId="{99332516-D351-431F-A30B-FA0657D7D54E}" srcOrd="1" destOrd="0" presId="urn:microsoft.com/office/officeart/2011/layout/CircleProcess"/>
    <dgm:cxn modelId="{7C01FC51-1E48-4761-95FB-B7BC09A522B7}" srcId="{BF031BE4-EBDF-4C55-8455-7272F9270F4E}" destId="{A51906A9-DDFC-4445-A232-5E63E9AFBD45}" srcOrd="1" destOrd="0" parTransId="{27C32073-D155-4595-837A-17610F8E2976}" sibTransId="{D282B46B-263C-48D9-8ECF-644F75D74964}"/>
    <dgm:cxn modelId="{90786480-53E4-4E6E-8C25-68A812D645C8}" type="presOf" srcId="{A51906A9-DDFC-4445-A232-5E63E9AFBD45}" destId="{5E3203A5-B804-416D-B51D-A25B48D629E3}" srcOrd="1" destOrd="0" presId="urn:microsoft.com/office/officeart/2011/layout/CircleProcess"/>
    <dgm:cxn modelId="{CB014C94-D535-4ABE-B8F3-D90AD5A66847}" type="presOf" srcId="{F6DC9F1E-F19F-43C9-82DC-AE13FEF573F5}" destId="{764D025D-B38F-4ACD-B372-3C99D60355B1}" srcOrd="1" destOrd="0" presId="urn:microsoft.com/office/officeart/2011/layout/CircleProcess"/>
    <dgm:cxn modelId="{FCC10A96-B72E-4AD7-B318-614F40BD8533}" type="presOf" srcId="{F6DC9F1E-F19F-43C9-82DC-AE13FEF573F5}" destId="{B9E7B245-1121-43AE-AD99-7372C56ED794}" srcOrd="0" destOrd="0" presId="urn:microsoft.com/office/officeart/2011/layout/CircleProcess"/>
    <dgm:cxn modelId="{A1DB2ABF-397B-4BC8-BBE8-87E895CA9039}" type="presOf" srcId="{BF031BE4-EBDF-4C55-8455-7272F9270F4E}" destId="{4F564946-C4BA-4708-9EED-0B983752AE62}" srcOrd="0" destOrd="0" presId="urn:microsoft.com/office/officeart/2011/layout/CircleProcess"/>
    <dgm:cxn modelId="{B5F91EDA-05A9-423F-9AEA-AB3F075C02B8}" srcId="{BF031BE4-EBDF-4C55-8455-7272F9270F4E}" destId="{D32AE310-BD00-4A8E-9986-4780FB644D1E}" srcOrd="3" destOrd="0" parTransId="{79CF739E-9155-4731-BC19-2D6BC011D025}" sibTransId="{20B9BFA6-BE43-413E-A6F8-68A55A49F87D}"/>
    <dgm:cxn modelId="{90FEB9E5-7125-4365-AB6F-083B658DB668}" srcId="{BF031BE4-EBDF-4C55-8455-7272F9270F4E}" destId="{E173D43C-8861-49C7-8BB4-3F62E15DC70E}" srcOrd="4" destOrd="0" parTransId="{5157BCF1-B4DB-4C58-BFCC-DA47A6576EC3}" sibTransId="{F2233531-6593-478C-A8DD-78C82F0BD275}"/>
    <dgm:cxn modelId="{0B8D15EE-FB3A-473F-8149-F2CD393B32A0}" type="presOf" srcId="{9AD8BC6F-CDDE-48F0-BE55-572CA9652BF9}" destId="{F917EDBC-BF71-4A49-B061-7AE69EB14A03}" srcOrd="0" destOrd="0" presId="urn:microsoft.com/office/officeart/2011/layout/CircleProcess"/>
    <dgm:cxn modelId="{FC636DF1-8A2A-4BB2-9308-30C7502ECB19}" type="presOf" srcId="{D32AE310-BD00-4A8E-9986-4780FB644D1E}" destId="{E24303AE-1F99-4844-B760-0B84675A1295}" srcOrd="0" destOrd="0" presId="urn:microsoft.com/office/officeart/2011/layout/CircleProcess"/>
    <dgm:cxn modelId="{1EE4D9F8-E5C8-4896-926F-1236E4BC7473}" type="presOf" srcId="{A51906A9-DDFC-4445-A232-5E63E9AFBD45}" destId="{23062D58-B374-4ABF-B9BD-1E05FFA5C2C6}" srcOrd="0" destOrd="0" presId="urn:microsoft.com/office/officeart/2011/layout/CircleProcess"/>
    <dgm:cxn modelId="{BF1D5B41-B687-4C85-B70A-8ED2129A7A90}" type="presParOf" srcId="{4F564946-C4BA-4708-9EED-0B983752AE62}" destId="{61B3C781-9A6C-4824-A6AE-EC0751647799}" srcOrd="0" destOrd="0" presId="urn:microsoft.com/office/officeart/2011/layout/CircleProcess"/>
    <dgm:cxn modelId="{1DFB5390-9B84-4F2C-B355-3D78E4F80FF6}" type="presParOf" srcId="{61B3C781-9A6C-4824-A6AE-EC0751647799}" destId="{73A3E509-A27E-4070-A5F7-376FF19F872B}" srcOrd="0" destOrd="0" presId="urn:microsoft.com/office/officeart/2011/layout/CircleProcess"/>
    <dgm:cxn modelId="{001F7CBA-175C-4BA8-8C3A-B1FF37E00840}" type="presParOf" srcId="{4F564946-C4BA-4708-9EED-0B983752AE62}" destId="{237715E6-1014-4F5F-8988-D09C0D7AE6F8}" srcOrd="1" destOrd="0" presId="urn:microsoft.com/office/officeart/2011/layout/CircleProcess"/>
    <dgm:cxn modelId="{17C20BCD-9719-4E61-B82F-11DE981719E5}" type="presParOf" srcId="{237715E6-1014-4F5F-8988-D09C0D7AE6F8}" destId="{13254AB0-C455-4B0A-AF31-ACF7AB9B7333}" srcOrd="0" destOrd="0" presId="urn:microsoft.com/office/officeart/2011/layout/CircleProcess"/>
    <dgm:cxn modelId="{32C818DA-F653-47F7-B7BA-C00ED476FDEB}" type="presParOf" srcId="{4F564946-C4BA-4708-9EED-0B983752AE62}" destId="{38269CD1-5F90-4E36-8048-3F11E43940A2}" srcOrd="2" destOrd="0" presId="urn:microsoft.com/office/officeart/2011/layout/CircleProcess"/>
    <dgm:cxn modelId="{431749F1-BD97-467B-8D85-7F879E880A5D}" type="presParOf" srcId="{4F564946-C4BA-4708-9EED-0B983752AE62}" destId="{60BC5E52-AD3D-4A9C-82EC-7C7F590B57C6}" srcOrd="3" destOrd="0" presId="urn:microsoft.com/office/officeart/2011/layout/CircleProcess"/>
    <dgm:cxn modelId="{209B4E86-2E3E-4573-8DCE-0E20700FE933}" type="presParOf" srcId="{60BC5E52-AD3D-4A9C-82EC-7C7F590B57C6}" destId="{24C797D0-3AC8-4FEC-8A9F-C1690822A21D}" srcOrd="0" destOrd="0" presId="urn:microsoft.com/office/officeart/2011/layout/CircleProcess"/>
    <dgm:cxn modelId="{2FCCD91F-7AA1-42FB-900C-0C6F74A34706}" type="presParOf" srcId="{4F564946-C4BA-4708-9EED-0B983752AE62}" destId="{D9750D21-886E-4260-8B8C-73152283C1FE}" srcOrd="4" destOrd="0" presId="urn:microsoft.com/office/officeart/2011/layout/CircleProcess"/>
    <dgm:cxn modelId="{202B3FE2-A74E-4AC2-B03B-94361AB1CBC9}" type="presParOf" srcId="{D9750D21-886E-4260-8B8C-73152283C1FE}" destId="{E24303AE-1F99-4844-B760-0B84675A1295}" srcOrd="0" destOrd="0" presId="urn:microsoft.com/office/officeart/2011/layout/CircleProcess"/>
    <dgm:cxn modelId="{0CAAD0BA-DB91-48BF-9A11-A9497F173907}" type="presParOf" srcId="{4F564946-C4BA-4708-9EED-0B983752AE62}" destId="{99332516-D351-431F-A30B-FA0657D7D54E}" srcOrd="5" destOrd="0" presId="urn:microsoft.com/office/officeart/2011/layout/CircleProcess"/>
    <dgm:cxn modelId="{55E331B6-CC29-4E4D-8D88-F92139CDE2D9}" type="presParOf" srcId="{4F564946-C4BA-4708-9EED-0B983752AE62}" destId="{F3A5921F-4506-4F5B-B75F-A15471EFA23F}" srcOrd="6" destOrd="0" presId="urn:microsoft.com/office/officeart/2011/layout/CircleProcess"/>
    <dgm:cxn modelId="{C65177F3-C682-428E-86C0-F0B8DB11E669}" type="presParOf" srcId="{F3A5921F-4506-4F5B-B75F-A15471EFA23F}" destId="{5469DE72-FAA3-459E-9AB5-C17AC7F6D5CF}" srcOrd="0" destOrd="0" presId="urn:microsoft.com/office/officeart/2011/layout/CircleProcess"/>
    <dgm:cxn modelId="{6DFB543F-2422-48B3-9308-D341EF28AEC1}" type="presParOf" srcId="{4F564946-C4BA-4708-9EED-0B983752AE62}" destId="{8165A5AC-0CA8-40EC-9580-8745E88ABDF5}" srcOrd="7" destOrd="0" presId="urn:microsoft.com/office/officeart/2011/layout/CircleProcess"/>
    <dgm:cxn modelId="{FBA1D181-3DFD-45FD-B577-74CEAA8E126B}" type="presParOf" srcId="{8165A5AC-0CA8-40EC-9580-8745E88ABDF5}" destId="{F917EDBC-BF71-4A49-B061-7AE69EB14A03}" srcOrd="0" destOrd="0" presId="urn:microsoft.com/office/officeart/2011/layout/CircleProcess"/>
    <dgm:cxn modelId="{C73B18C8-B675-402D-97FB-6D7FD5D630E8}" type="presParOf" srcId="{4F564946-C4BA-4708-9EED-0B983752AE62}" destId="{BEDE47D0-3D00-433E-BB41-6087432449CD}" srcOrd="8" destOrd="0" presId="urn:microsoft.com/office/officeart/2011/layout/CircleProcess"/>
    <dgm:cxn modelId="{919D42DE-24C2-46BD-9E22-F6F0BCDD8F36}" type="presParOf" srcId="{4F564946-C4BA-4708-9EED-0B983752AE62}" destId="{D7AF1773-AB1F-4C70-9305-2C1048DE5915}" srcOrd="9" destOrd="0" presId="urn:microsoft.com/office/officeart/2011/layout/CircleProcess"/>
    <dgm:cxn modelId="{AA106C65-B05F-4280-858F-4B8C749E5F46}" type="presParOf" srcId="{D7AF1773-AB1F-4C70-9305-2C1048DE5915}" destId="{4A661D61-F347-4CB6-8E1A-800D2607869C}" srcOrd="0" destOrd="0" presId="urn:microsoft.com/office/officeart/2011/layout/CircleProcess"/>
    <dgm:cxn modelId="{7BA54C19-52EF-4543-99DB-D8E829900CED}" type="presParOf" srcId="{4F564946-C4BA-4708-9EED-0B983752AE62}" destId="{51ACCDA5-9B32-44AD-AF19-C06004B4C34F}" srcOrd="10" destOrd="0" presId="urn:microsoft.com/office/officeart/2011/layout/CircleProcess"/>
    <dgm:cxn modelId="{BF005C34-F03E-462D-9F05-B0CE9F0FC5B1}" type="presParOf" srcId="{51ACCDA5-9B32-44AD-AF19-C06004B4C34F}" destId="{23062D58-B374-4ABF-B9BD-1E05FFA5C2C6}" srcOrd="0" destOrd="0" presId="urn:microsoft.com/office/officeart/2011/layout/CircleProcess"/>
    <dgm:cxn modelId="{2E4C3716-83C4-4491-846B-DE8AACC13CC6}" type="presParOf" srcId="{4F564946-C4BA-4708-9EED-0B983752AE62}" destId="{5E3203A5-B804-416D-B51D-A25B48D629E3}" srcOrd="11" destOrd="0" presId="urn:microsoft.com/office/officeart/2011/layout/CircleProcess"/>
    <dgm:cxn modelId="{85E9A3E7-ECE6-4129-AD12-F74A30D7B539}" type="presParOf" srcId="{4F564946-C4BA-4708-9EED-0B983752AE62}" destId="{0E398362-C45F-4E44-8DA6-05D3F7C95EFE}" srcOrd="12" destOrd="0" presId="urn:microsoft.com/office/officeart/2011/layout/CircleProcess"/>
    <dgm:cxn modelId="{4A551C4F-E280-40F6-B197-A8DCEA69D880}" type="presParOf" srcId="{0E398362-C45F-4E44-8DA6-05D3F7C95EFE}" destId="{9DE8BAAF-F933-48AA-BDCE-8F16298AF011}" srcOrd="0" destOrd="0" presId="urn:microsoft.com/office/officeart/2011/layout/CircleProcess"/>
    <dgm:cxn modelId="{6D9784AD-E7F0-4481-94BE-866A0553F94C}" type="presParOf" srcId="{4F564946-C4BA-4708-9EED-0B983752AE62}" destId="{54BC61E0-D11C-4F4F-BF42-A497E4D35289}" srcOrd="13" destOrd="0" presId="urn:microsoft.com/office/officeart/2011/layout/CircleProcess"/>
    <dgm:cxn modelId="{FF52C1B4-393B-4F96-A76F-6E2A2D0D8852}" type="presParOf" srcId="{54BC61E0-D11C-4F4F-BF42-A497E4D35289}" destId="{B9E7B245-1121-43AE-AD99-7372C56ED794}" srcOrd="0" destOrd="0" presId="urn:microsoft.com/office/officeart/2011/layout/CircleProcess"/>
    <dgm:cxn modelId="{1AD2E276-1C32-488B-90E7-848693F094AB}" type="presParOf" srcId="{4F564946-C4BA-4708-9EED-0B983752AE62}" destId="{764D025D-B38F-4ACD-B372-3C99D60355B1}"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066F6C-9183-4E96-8CEB-925F86ADDAD9}" type="doc">
      <dgm:prSet loTypeId="urn:microsoft.com/office/officeart/2005/8/layout/default" loCatId="list" qsTypeId="urn:microsoft.com/office/officeart/2005/8/quickstyle/simple1" qsCatId="simple" csTypeId="urn:microsoft.com/office/officeart/2005/8/colors/accent5_1" csCatId="accent5" phldr="1"/>
      <dgm:spPr/>
      <dgm:t>
        <a:bodyPr/>
        <a:lstStyle/>
        <a:p>
          <a:endParaRPr lang="en-US"/>
        </a:p>
      </dgm:t>
    </dgm:pt>
    <dgm:pt modelId="{2BCE95B2-CC52-41B0-B7D2-48E630F9A52F}">
      <dgm:prSet/>
      <dgm:spPr/>
      <dgm:t>
        <a:bodyPr/>
        <a:lstStyle/>
        <a:p>
          <a:pPr rtl="0"/>
          <a:r>
            <a:rPr lang="en-US" b="0" i="1" dirty="0">
              <a:latin typeface="Times New Roman" panose="02020603050405020304" pitchFamily="18" charset="0"/>
              <a:cs typeface="Times New Roman" panose="02020603050405020304" pitchFamily="18" charset="0"/>
            </a:rPr>
            <a:t>1. Most of the calls are handled [AHT] within 2 to 5 minutes.</a:t>
          </a:r>
          <a:endParaRPr lang="en-US" dirty="0">
            <a:latin typeface="Times New Roman" panose="02020603050405020304" pitchFamily="18" charset="0"/>
            <a:cs typeface="Times New Roman" panose="02020603050405020304" pitchFamily="18" charset="0"/>
          </a:endParaRPr>
        </a:p>
      </dgm:t>
    </dgm:pt>
    <dgm:pt modelId="{E072250E-08A7-4D47-96D0-A4412069EA83}" type="parTrans" cxnId="{A3BC2053-28F3-4755-9DCA-5BF7707EA43C}">
      <dgm:prSet/>
      <dgm:spPr/>
      <dgm:t>
        <a:bodyPr/>
        <a:lstStyle/>
        <a:p>
          <a:endParaRPr lang="en-US"/>
        </a:p>
      </dgm:t>
    </dgm:pt>
    <dgm:pt modelId="{4973D196-8FBE-4583-9A93-C0EBDC79545B}" type="sibTrans" cxnId="{A3BC2053-28F3-4755-9DCA-5BF7707EA43C}">
      <dgm:prSet/>
      <dgm:spPr/>
      <dgm:t>
        <a:bodyPr/>
        <a:lstStyle/>
        <a:p>
          <a:endParaRPr lang="en-US"/>
        </a:p>
      </dgm:t>
    </dgm:pt>
    <dgm:pt modelId="{93D8F159-F103-4063-83A8-5E68DCEDF2E7}">
      <dgm:prSet/>
      <dgm:spPr/>
      <dgm:t>
        <a:bodyPr/>
        <a:lstStyle/>
        <a:p>
          <a:pPr rtl="0"/>
          <a:r>
            <a:rPr lang="en-US" b="0" i="1" dirty="0">
              <a:latin typeface="Times New Roman" panose="02020603050405020304" pitchFamily="18" charset="0"/>
              <a:cs typeface="Times New Roman" panose="02020603050405020304" pitchFamily="18" charset="0"/>
            </a:rPr>
            <a:t>3. Most of the calls are picked [AST] within 10 minutes</a:t>
          </a:r>
          <a:endParaRPr lang="en-US" dirty="0">
            <a:latin typeface="Times New Roman" panose="02020603050405020304" pitchFamily="18" charset="0"/>
            <a:cs typeface="Times New Roman" panose="02020603050405020304" pitchFamily="18" charset="0"/>
          </a:endParaRPr>
        </a:p>
      </dgm:t>
    </dgm:pt>
    <dgm:pt modelId="{3330C173-2AC9-48E1-901C-44496B8504A1}" type="parTrans" cxnId="{5982F5A7-8509-4706-BBCE-18181715CCCE}">
      <dgm:prSet/>
      <dgm:spPr/>
      <dgm:t>
        <a:bodyPr/>
        <a:lstStyle/>
        <a:p>
          <a:endParaRPr lang="en-US"/>
        </a:p>
      </dgm:t>
    </dgm:pt>
    <dgm:pt modelId="{7766E245-B263-4989-8C33-A2E1EFF44734}" type="sibTrans" cxnId="{5982F5A7-8509-4706-BBCE-18181715CCCE}">
      <dgm:prSet/>
      <dgm:spPr/>
      <dgm:t>
        <a:bodyPr/>
        <a:lstStyle/>
        <a:p>
          <a:endParaRPr lang="en-US"/>
        </a:p>
      </dgm:t>
    </dgm:pt>
    <dgm:pt modelId="{55F949BA-78EA-4A26-A637-EAA65DEB81AE}">
      <dgm:prSet/>
      <dgm:spPr/>
      <dgm:t>
        <a:bodyPr/>
        <a:lstStyle/>
        <a:p>
          <a:pPr rtl="0"/>
          <a:r>
            <a:rPr lang="en-US" b="0" i="1" dirty="0">
              <a:latin typeface="Times New Roman" panose="02020603050405020304" pitchFamily="18" charset="0"/>
              <a:cs typeface="Times New Roman" panose="02020603050405020304" pitchFamily="18" charset="0"/>
            </a:rPr>
            <a:t>4.  Most of the calls are for the reason IRROPS, VOLUNTARY CHANGE, SEATING, MILEAGE PLUS, COMMUNICATION, POST FLIGHT</a:t>
          </a:r>
          <a:endParaRPr lang="en-US" dirty="0">
            <a:latin typeface="Times New Roman" panose="02020603050405020304" pitchFamily="18" charset="0"/>
            <a:cs typeface="Times New Roman" panose="02020603050405020304" pitchFamily="18" charset="0"/>
          </a:endParaRPr>
        </a:p>
      </dgm:t>
    </dgm:pt>
    <dgm:pt modelId="{4FA529D9-E759-41A0-90C5-299722F587A2}" type="parTrans" cxnId="{538C3BEE-009D-44C5-BD55-98C1CB43F849}">
      <dgm:prSet/>
      <dgm:spPr/>
      <dgm:t>
        <a:bodyPr/>
        <a:lstStyle/>
        <a:p>
          <a:endParaRPr lang="en-US"/>
        </a:p>
      </dgm:t>
    </dgm:pt>
    <dgm:pt modelId="{3D198F77-E780-4D46-ADF7-525E0BC36DA5}" type="sibTrans" cxnId="{538C3BEE-009D-44C5-BD55-98C1CB43F849}">
      <dgm:prSet/>
      <dgm:spPr/>
      <dgm:t>
        <a:bodyPr/>
        <a:lstStyle/>
        <a:p>
          <a:endParaRPr lang="en-US"/>
        </a:p>
      </dgm:t>
    </dgm:pt>
    <dgm:pt modelId="{D46A23AA-1F90-4E6F-9596-E54D85B4C943}">
      <dgm:prSet/>
      <dgm:spPr/>
      <dgm:t>
        <a:bodyPr/>
        <a:lstStyle/>
        <a:p>
          <a:pPr rtl="0"/>
          <a:r>
            <a:rPr lang="en-US" b="0" i="1" dirty="0">
              <a:latin typeface="Times New Roman" panose="02020603050405020304" pitchFamily="18" charset="0"/>
              <a:cs typeface="Times New Roman" panose="02020603050405020304" pitchFamily="18" charset="0"/>
            </a:rPr>
            <a:t>5. Most of the calls are between neutral agent and neutral customer</a:t>
          </a:r>
          <a:endParaRPr lang="en-US" dirty="0">
            <a:latin typeface="Times New Roman" panose="02020603050405020304" pitchFamily="18" charset="0"/>
            <a:cs typeface="Times New Roman" panose="02020603050405020304" pitchFamily="18" charset="0"/>
          </a:endParaRPr>
        </a:p>
      </dgm:t>
    </dgm:pt>
    <dgm:pt modelId="{CC999A1E-4BAE-4AE2-A7DF-0CEBF38574A4}" type="parTrans" cxnId="{FDF57B53-52DA-4D79-BE88-4BC5AA74B4C3}">
      <dgm:prSet/>
      <dgm:spPr/>
      <dgm:t>
        <a:bodyPr/>
        <a:lstStyle/>
        <a:p>
          <a:endParaRPr lang="en-US"/>
        </a:p>
      </dgm:t>
    </dgm:pt>
    <dgm:pt modelId="{A5B91921-BEF9-40C4-8BF8-DFF2F171BD2B}" type="sibTrans" cxnId="{FDF57B53-52DA-4D79-BE88-4BC5AA74B4C3}">
      <dgm:prSet/>
      <dgm:spPr/>
      <dgm:t>
        <a:bodyPr/>
        <a:lstStyle/>
        <a:p>
          <a:endParaRPr lang="en-US"/>
        </a:p>
      </dgm:t>
    </dgm:pt>
    <dgm:pt modelId="{6930FB9F-5D4F-41E8-8BD9-B05169DD7149}">
      <dgm:prSet/>
      <dgm:spPr/>
      <dgm:t>
        <a:bodyPr/>
        <a:lstStyle/>
        <a:p>
          <a:pPr rtl="0"/>
          <a:r>
            <a:rPr lang="en-US" b="0" i="1" dirty="0">
              <a:latin typeface="Times New Roman" panose="02020603050405020304" pitchFamily="18" charset="0"/>
              <a:cs typeface="Times New Roman" panose="02020603050405020304" pitchFamily="18" charset="0"/>
            </a:rPr>
            <a:t>6. When the customer as well as agents are polite issues are solved in less AHT</a:t>
          </a:r>
          <a:endParaRPr lang="en-US" dirty="0">
            <a:latin typeface="Times New Roman" panose="02020603050405020304" pitchFamily="18" charset="0"/>
            <a:cs typeface="Times New Roman" panose="02020603050405020304" pitchFamily="18" charset="0"/>
          </a:endParaRPr>
        </a:p>
      </dgm:t>
    </dgm:pt>
    <dgm:pt modelId="{1101052C-629E-43B1-91EF-B6247579E99D}" type="parTrans" cxnId="{182BDB17-0F7C-40DD-814D-F4799B78BA71}">
      <dgm:prSet/>
      <dgm:spPr/>
      <dgm:t>
        <a:bodyPr/>
        <a:lstStyle/>
        <a:p>
          <a:endParaRPr lang="en-US"/>
        </a:p>
      </dgm:t>
    </dgm:pt>
    <dgm:pt modelId="{63C62A47-F291-433B-B785-AD493AAFC421}" type="sibTrans" cxnId="{182BDB17-0F7C-40DD-814D-F4799B78BA71}">
      <dgm:prSet/>
      <dgm:spPr/>
      <dgm:t>
        <a:bodyPr/>
        <a:lstStyle/>
        <a:p>
          <a:endParaRPr lang="en-US"/>
        </a:p>
      </dgm:t>
    </dgm:pt>
    <dgm:pt modelId="{930A5262-BDC6-459F-AC67-ED2B6C8F7998}">
      <dgm:prSet/>
      <dgm:spPr/>
      <dgm:t>
        <a:bodyPr/>
        <a:lstStyle/>
        <a:p>
          <a:pPr rtl="0"/>
          <a:r>
            <a:rPr lang="en-US" b="0" i="1" dirty="0">
              <a:latin typeface="Times New Roman" panose="02020603050405020304" pitchFamily="18" charset="0"/>
              <a:cs typeface="Times New Roman" panose="02020603050405020304" pitchFamily="18" charset="0"/>
            </a:rPr>
            <a:t>7. When the customer is calm and agent is polite AHT is least [2 min]</a:t>
          </a:r>
          <a:endParaRPr lang="en-US" dirty="0">
            <a:latin typeface="Times New Roman" panose="02020603050405020304" pitchFamily="18" charset="0"/>
            <a:cs typeface="Times New Roman" panose="02020603050405020304" pitchFamily="18" charset="0"/>
          </a:endParaRPr>
        </a:p>
      </dgm:t>
    </dgm:pt>
    <dgm:pt modelId="{136E1FA8-9189-449E-8852-3749AA14EA6C}" type="parTrans" cxnId="{21215234-0CD4-4217-9C1D-93AD169BBA57}">
      <dgm:prSet/>
      <dgm:spPr/>
      <dgm:t>
        <a:bodyPr/>
        <a:lstStyle/>
        <a:p>
          <a:endParaRPr lang="en-US"/>
        </a:p>
      </dgm:t>
    </dgm:pt>
    <dgm:pt modelId="{240D6098-9C24-4D1D-B8A1-DB7440619779}" type="sibTrans" cxnId="{21215234-0CD4-4217-9C1D-93AD169BBA57}">
      <dgm:prSet/>
      <dgm:spPr/>
      <dgm:t>
        <a:bodyPr/>
        <a:lstStyle/>
        <a:p>
          <a:endParaRPr lang="en-US"/>
        </a:p>
      </dgm:t>
    </dgm:pt>
    <dgm:pt modelId="{9731D8C8-B1DA-48D6-A631-B6C03803C03B}">
      <dgm:prSet/>
      <dgm:spPr/>
      <dgm:t>
        <a:bodyPr/>
        <a:lstStyle/>
        <a:p>
          <a:pPr rtl="0"/>
          <a:r>
            <a:rPr lang="en-US" b="0" i="1" dirty="0">
              <a:latin typeface="Times New Roman" panose="02020603050405020304" pitchFamily="18" charset="0"/>
              <a:cs typeface="Times New Roman" panose="02020603050405020304" pitchFamily="18" charset="0"/>
            </a:rPr>
            <a:t>8.  When the agent is calm, then AHT does not depends on mood of the customer </a:t>
          </a:r>
          <a:endParaRPr lang="en-US" dirty="0">
            <a:latin typeface="Times New Roman" panose="02020603050405020304" pitchFamily="18" charset="0"/>
            <a:cs typeface="Times New Roman" panose="02020603050405020304" pitchFamily="18" charset="0"/>
          </a:endParaRPr>
        </a:p>
      </dgm:t>
    </dgm:pt>
    <dgm:pt modelId="{A638299F-69B6-42A3-B494-BC7BB3A5564F}" type="parTrans" cxnId="{A4A2C026-F770-4EE7-B718-55BDE990E328}">
      <dgm:prSet/>
      <dgm:spPr/>
      <dgm:t>
        <a:bodyPr/>
        <a:lstStyle/>
        <a:p>
          <a:endParaRPr lang="en-US"/>
        </a:p>
      </dgm:t>
    </dgm:pt>
    <dgm:pt modelId="{228750AE-FFE5-432C-9D36-C62C965836DE}" type="sibTrans" cxnId="{A4A2C026-F770-4EE7-B718-55BDE990E328}">
      <dgm:prSet/>
      <dgm:spPr/>
      <dgm:t>
        <a:bodyPr/>
        <a:lstStyle/>
        <a:p>
          <a:endParaRPr lang="en-US"/>
        </a:p>
      </dgm:t>
    </dgm:pt>
    <dgm:pt modelId="{8819B8B6-54BF-4305-97A2-BB9B477EC10C}">
      <dgm:prSet/>
      <dgm:spPr/>
      <dgm:t>
        <a:bodyPr/>
        <a:lstStyle/>
        <a:p>
          <a:pPr rtl="0"/>
          <a:r>
            <a:rPr lang="en-US" b="0" i="1" dirty="0">
              <a:latin typeface="Times New Roman" panose="02020603050405020304" pitchFamily="18" charset="0"/>
              <a:cs typeface="Times New Roman" panose="02020603050405020304" pitchFamily="18" charset="0"/>
            </a:rPr>
            <a:t>9. Most of the calls are between 6 AM and 7 AM and between 6PM and 10 PM</a:t>
          </a:r>
          <a:endParaRPr lang="en-US" dirty="0">
            <a:latin typeface="Times New Roman" panose="02020603050405020304" pitchFamily="18" charset="0"/>
            <a:cs typeface="Times New Roman" panose="02020603050405020304" pitchFamily="18" charset="0"/>
          </a:endParaRPr>
        </a:p>
      </dgm:t>
    </dgm:pt>
    <dgm:pt modelId="{D15D1DA6-91BD-4737-9468-78E7C8C43794}" type="parTrans" cxnId="{25152528-ABA2-4252-B171-EF098ADDBAFD}">
      <dgm:prSet/>
      <dgm:spPr/>
      <dgm:t>
        <a:bodyPr/>
        <a:lstStyle/>
        <a:p>
          <a:endParaRPr lang="en-US"/>
        </a:p>
      </dgm:t>
    </dgm:pt>
    <dgm:pt modelId="{3C97871D-14F4-4ED7-8400-070737F93A3E}" type="sibTrans" cxnId="{25152528-ABA2-4252-B171-EF098ADDBAFD}">
      <dgm:prSet/>
      <dgm:spPr/>
      <dgm:t>
        <a:bodyPr/>
        <a:lstStyle/>
        <a:p>
          <a:endParaRPr lang="en-US"/>
        </a:p>
      </dgm:t>
    </dgm:pt>
    <dgm:pt modelId="{BBFCD410-AD5C-49A8-A636-2A95950434A0}">
      <dgm:prSet/>
      <dgm:spPr/>
      <dgm:t>
        <a:bodyPr/>
        <a:lstStyle/>
        <a:p>
          <a:pPr rtl="0"/>
          <a:r>
            <a:rPr lang="en-US" b="0" i="1" dirty="0">
              <a:latin typeface="Times New Roman" panose="02020603050405020304" pitchFamily="18" charset="0"/>
              <a:cs typeface="Times New Roman" panose="02020603050405020304" pitchFamily="18" charset="0"/>
            </a:rPr>
            <a:t>10. AHT increases with the increase in silent percentage of customer</a:t>
          </a:r>
          <a:endParaRPr lang="en-US" dirty="0">
            <a:latin typeface="Times New Roman" panose="02020603050405020304" pitchFamily="18" charset="0"/>
            <a:cs typeface="Times New Roman" panose="02020603050405020304" pitchFamily="18" charset="0"/>
          </a:endParaRPr>
        </a:p>
      </dgm:t>
    </dgm:pt>
    <dgm:pt modelId="{F189E3E8-713A-4729-8F59-C747228A419B}" type="parTrans" cxnId="{42818114-D63B-48F5-AAF2-7CFA81326381}">
      <dgm:prSet/>
      <dgm:spPr/>
      <dgm:t>
        <a:bodyPr/>
        <a:lstStyle/>
        <a:p>
          <a:endParaRPr lang="en-US"/>
        </a:p>
      </dgm:t>
    </dgm:pt>
    <dgm:pt modelId="{CA6F6703-F427-4A6C-B37A-C113D19DEEF8}" type="sibTrans" cxnId="{42818114-D63B-48F5-AAF2-7CFA81326381}">
      <dgm:prSet/>
      <dgm:spPr/>
      <dgm:t>
        <a:bodyPr/>
        <a:lstStyle/>
        <a:p>
          <a:endParaRPr lang="en-US"/>
        </a:p>
      </dgm:t>
    </dgm:pt>
    <dgm:pt modelId="{E34B10E1-83FC-4B97-98A2-08D8FC10C4D8}">
      <dgm:prSet/>
      <dgm:spPr/>
      <dgm:t>
        <a:bodyPr/>
        <a:lstStyle/>
        <a:p>
          <a:pPr rtl="0"/>
          <a:r>
            <a:rPr lang="en-US" b="0" i="1" dirty="0">
              <a:latin typeface="Times New Roman" panose="02020603050405020304" pitchFamily="18" charset="0"/>
              <a:cs typeface="Times New Roman" panose="02020603050405020304" pitchFamily="18" charset="0"/>
            </a:rPr>
            <a:t>11. AHT is most on Thursday and Wednesday while least on Monday and Tuesday</a:t>
          </a:r>
          <a:endParaRPr lang="en-US" dirty="0">
            <a:latin typeface="Times New Roman" panose="02020603050405020304" pitchFamily="18" charset="0"/>
            <a:cs typeface="Times New Roman" panose="02020603050405020304" pitchFamily="18" charset="0"/>
          </a:endParaRPr>
        </a:p>
      </dgm:t>
    </dgm:pt>
    <dgm:pt modelId="{903FDC85-2DC5-44F8-9EEE-6EE0AC761E6E}" type="parTrans" cxnId="{A508D5D6-12C6-4516-BDD3-FAA4EBB85562}">
      <dgm:prSet/>
      <dgm:spPr/>
      <dgm:t>
        <a:bodyPr/>
        <a:lstStyle/>
        <a:p>
          <a:endParaRPr lang="en-US"/>
        </a:p>
      </dgm:t>
    </dgm:pt>
    <dgm:pt modelId="{2BA84289-6A93-4AF4-9204-E0DFD037DBBF}" type="sibTrans" cxnId="{A508D5D6-12C6-4516-BDD3-FAA4EBB85562}">
      <dgm:prSet/>
      <dgm:spPr/>
      <dgm:t>
        <a:bodyPr/>
        <a:lstStyle/>
        <a:p>
          <a:endParaRPr lang="en-US"/>
        </a:p>
      </dgm:t>
    </dgm:pt>
    <dgm:pt modelId="{84ACB183-810F-4399-9D56-B07157FB15BF}">
      <dgm:prSet/>
      <dgm:spPr/>
      <dgm:t>
        <a:bodyPr/>
        <a:lstStyle/>
        <a:p>
          <a:pPr rtl="0"/>
          <a:r>
            <a:rPr lang="en-US" b="0" i="1" dirty="0">
              <a:latin typeface="Times New Roman" panose="02020603050405020304" pitchFamily="18" charset="0"/>
              <a:cs typeface="Times New Roman" panose="02020603050405020304" pitchFamily="18" charset="0"/>
            </a:rPr>
            <a:t>12. Sentiment analysis shows that people are more sentimental towards check in and check out</a:t>
          </a:r>
          <a:endParaRPr lang="en-US" dirty="0">
            <a:latin typeface="Times New Roman" panose="02020603050405020304" pitchFamily="18" charset="0"/>
            <a:cs typeface="Times New Roman" panose="02020603050405020304" pitchFamily="18" charset="0"/>
          </a:endParaRPr>
        </a:p>
      </dgm:t>
    </dgm:pt>
    <dgm:pt modelId="{52C8410A-8E33-4D01-8AFA-7AF49E751B06}" type="parTrans" cxnId="{CF3CD88C-DE77-4EB3-B800-108B24031CCA}">
      <dgm:prSet/>
      <dgm:spPr/>
      <dgm:t>
        <a:bodyPr/>
        <a:lstStyle/>
        <a:p>
          <a:endParaRPr lang="en-US"/>
        </a:p>
      </dgm:t>
    </dgm:pt>
    <dgm:pt modelId="{F8D9790E-94BD-413F-82F8-493E71EB3796}" type="sibTrans" cxnId="{CF3CD88C-DE77-4EB3-B800-108B24031CCA}">
      <dgm:prSet/>
      <dgm:spPr/>
      <dgm:t>
        <a:bodyPr/>
        <a:lstStyle/>
        <a:p>
          <a:endParaRPr lang="en-US"/>
        </a:p>
      </dgm:t>
    </dgm:pt>
    <dgm:pt modelId="{DFBB1FCC-888D-4EF3-BB73-275FC9C817C9}">
      <dgm:prSet/>
      <dgm:spPr/>
      <dgm:t>
        <a:bodyPr/>
        <a:lstStyle/>
        <a:p>
          <a:pPr rtl="0"/>
          <a:r>
            <a:rPr lang="en-US" b="0" i="1" dirty="0">
              <a:latin typeface="Times New Roman" panose="02020603050405020304" pitchFamily="18" charset="0"/>
              <a:cs typeface="Times New Roman" panose="02020603050405020304" pitchFamily="18" charset="0"/>
            </a:rPr>
            <a:t>2. About 1000+ calls requires 20+ minutes</a:t>
          </a:r>
          <a:endParaRPr lang="en-US" dirty="0">
            <a:latin typeface="Times New Roman" panose="02020603050405020304" pitchFamily="18" charset="0"/>
            <a:cs typeface="Times New Roman" panose="02020603050405020304" pitchFamily="18" charset="0"/>
          </a:endParaRPr>
        </a:p>
      </dgm:t>
    </dgm:pt>
    <dgm:pt modelId="{17170D0A-3666-41E4-957E-F32C18FAC1E8}" type="sibTrans" cxnId="{8BEAFC8F-6AF6-4BBD-B9E5-9A9FDC4C5BD8}">
      <dgm:prSet/>
      <dgm:spPr/>
      <dgm:t>
        <a:bodyPr/>
        <a:lstStyle/>
        <a:p>
          <a:endParaRPr lang="en-US"/>
        </a:p>
      </dgm:t>
    </dgm:pt>
    <dgm:pt modelId="{0BD875EC-CD01-4642-9F25-0FC14A19C3E5}" type="parTrans" cxnId="{8BEAFC8F-6AF6-4BBD-B9E5-9A9FDC4C5BD8}">
      <dgm:prSet/>
      <dgm:spPr/>
      <dgm:t>
        <a:bodyPr/>
        <a:lstStyle/>
        <a:p>
          <a:endParaRPr lang="en-US"/>
        </a:p>
      </dgm:t>
    </dgm:pt>
    <dgm:pt modelId="{8FD4E088-D039-4737-97F3-D0001DDAD50D}" type="pres">
      <dgm:prSet presAssocID="{8A066F6C-9183-4E96-8CEB-925F86ADDAD9}" presName="diagram" presStyleCnt="0">
        <dgm:presLayoutVars>
          <dgm:dir/>
          <dgm:resizeHandles val="exact"/>
        </dgm:presLayoutVars>
      </dgm:prSet>
      <dgm:spPr/>
    </dgm:pt>
    <dgm:pt modelId="{94AE478C-E0A8-46B1-93E2-D42DE6B75633}" type="pres">
      <dgm:prSet presAssocID="{2BCE95B2-CC52-41B0-B7D2-48E630F9A52F}" presName="node" presStyleLbl="node1" presStyleIdx="0" presStyleCnt="12">
        <dgm:presLayoutVars>
          <dgm:bulletEnabled val="1"/>
        </dgm:presLayoutVars>
      </dgm:prSet>
      <dgm:spPr/>
    </dgm:pt>
    <dgm:pt modelId="{B81DD717-C495-4AF7-A16A-532D7D93AE3F}" type="pres">
      <dgm:prSet presAssocID="{4973D196-8FBE-4583-9A93-C0EBDC79545B}" presName="sibTrans" presStyleCnt="0"/>
      <dgm:spPr/>
    </dgm:pt>
    <dgm:pt modelId="{CE92908A-75C9-400C-AE4F-378AF0380857}" type="pres">
      <dgm:prSet presAssocID="{DFBB1FCC-888D-4EF3-BB73-275FC9C817C9}" presName="node" presStyleLbl="node1" presStyleIdx="1" presStyleCnt="12">
        <dgm:presLayoutVars>
          <dgm:bulletEnabled val="1"/>
        </dgm:presLayoutVars>
      </dgm:prSet>
      <dgm:spPr/>
    </dgm:pt>
    <dgm:pt modelId="{B54222D8-5363-4312-AA2E-5A0B064D99B1}" type="pres">
      <dgm:prSet presAssocID="{17170D0A-3666-41E4-957E-F32C18FAC1E8}" presName="sibTrans" presStyleCnt="0"/>
      <dgm:spPr/>
    </dgm:pt>
    <dgm:pt modelId="{3A7268EA-74E2-4F80-AB36-6358E7C830AA}" type="pres">
      <dgm:prSet presAssocID="{93D8F159-F103-4063-83A8-5E68DCEDF2E7}" presName="node" presStyleLbl="node1" presStyleIdx="2" presStyleCnt="12">
        <dgm:presLayoutVars>
          <dgm:bulletEnabled val="1"/>
        </dgm:presLayoutVars>
      </dgm:prSet>
      <dgm:spPr/>
    </dgm:pt>
    <dgm:pt modelId="{2D0319D2-F69D-40FE-912A-8A5B4F22C269}" type="pres">
      <dgm:prSet presAssocID="{7766E245-B263-4989-8C33-A2E1EFF44734}" presName="sibTrans" presStyleCnt="0"/>
      <dgm:spPr/>
    </dgm:pt>
    <dgm:pt modelId="{DD9212AB-4730-42D5-9D52-4C692D634D25}" type="pres">
      <dgm:prSet presAssocID="{55F949BA-78EA-4A26-A637-EAA65DEB81AE}" presName="node" presStyleLbl="node1" presStyleIdx="3" presStyleCnt="12">
        <dgm:presLayoutVars>
          <dgm:bulletEnabled val="1"/>
        </dgm:presLayoutVars>
      </dgm:prSet>
      <dgm:spPr/>
    </dgm:pt>
    <dgm:pt modelId="{EA279F68-62BF-40B4-BD93-01C605D32C62}" type="pres">
      <dgm:prSet presAssocID="{3D198F77-E780-4D46-ADF7-525E0BC36DA5}" presName="sibTrans" presStyleCnt="0"/>
      <dgm:spPr/>
    </dgm:pt>
    <dgm:pt modelId="{D82C87DF-AEF4-4814-99C8-64DC15BB8EE1}" type="pres">
      <dgm:prSet presAssocID="{D46A23AA-1F90-4E6F-9596-E54D85B4C943}" presName="node" presStyleLbl="node1" presStyleIdx="4" presStyleCnt="12">
        <dgm:presLayoutVars>
          <dgm:bulletEnabled val="1"/>
        </dgm:presLayoutVars>
      </dgm:prSet>
      <dgm:spPr/>
    </dgm:pt>
    <dgm:pt modelId="{FCDF0D56-7622-4B82-A750-7535323160BF}" type="pres">
      <dgm:prSet presAssocID="{A5B91921-BEF9-40C4-8BF8-DFF2F171BD2B}" presName="sibTrans" presStyleCnt="0"/>
      <dgm:spPr/>
    </dgm:pt>
    <dgm:pt modelId="{102C2AC9-449A-4B72-92C3-43332054EA48}" type="pres">
      <dgm:prSet presAssocID="{6930FB9F-5D4F-41E8-8BD9-B05169DD7149}" presName="node" presStyleLbl="node1" presStyleIdx="5" presStyleCnt="12">
        <dgm:presLayoutVars>
          <dgm:bulletEnabled val="1"/>
        </dgm:presLayoutVars>
      </dgm:prSet>
      <dgm:spPr/>
    </dgm:pt>
    <dgm:pt modelId="{9FA7DA8B-2F2D-40D0-A2EB-179A5747A9D0}" type="pres">
      <dgm:prSet presAssocID="{63C62A47-F291-433B-B785-AD493AAFC421}" presName="sibTrans" presStyleCnt="0"/>
      <dgm:spPr/>
    </dgm:pt>
    <dgm:pt modelId="{D2341031-68A9-435A-9E88-66CFC6150643}" type="pres">
      <dgm:prSet presAssocID="{930A5262-BDC6-459F-AC67-ED2B6C8F7998}" presName="node" presStyleLbl="node1" presStyleIdx="6" presStyleCnt="12">
        <dgm:presLayoutVars>
          <dgm:bulletEnabled val="1"/>
        </dgm:presLayoutVars>
      </dgm:prSet>
      <dgm:spPr/>
    </dgm:pt>
    <dgm:pt modelId="{645EDD18-B3AF-40C5-B52D-28FD390D68D7}" type="pres">
      <dgm:prSet presAssocID="{240D6098-9C24-4D1D-B8A1-DB7440619779}" presName="sibTrans" presStyleCnt="0"/>
      <dgm:spPr/>
    </dgm:pt>
    <dgm:pt modelId="{2530B29D-9A4B-4B0F-9254-179FF0CBEC59}" type="pres">
      <dgm:prSet presAssocID="{9731D8C8-B1DA-48D6-A631-B6C03803C03B}" presName="node" presStyleLbl="node1" presStyleIdx="7" presStyleCnt="12">
        <dgm:presLayoutVars>
          <dgm:bulletEnabled val="1"/>
        </dgm:presLayoutVars>
      </dgm:prSet>
      <dgm:spPr/>
    </dgm:pt>
    <dgm:pt modelId="{3642D024-BED2-4EAA-8D75-4480E7A90B81}" type="pres">
      <dgm:prSet presAssocID="{228750AE-FFE5-432C-9D36-C62C965836DE}" presName="sibTrans" presStyleCnt="0"/>
      <dgm:spPr/>
    </dgm:pt>
    <dgm:pt modelId="{46F4E8F5-1C3C-4FDF-B1D7-C680563DA633}" type="pres">
      <dgm:prSet presAssocID="{8819B8B6-54BF-4305-97A2-BB9B477EC10C}" presName="node" presStyleLbl="node1" presStyleIdx="8" presStyleCnt="12">
        <dgm:presLayoutVars>
          <dgm:bulletEnabled val="1"/>
        </dgm:presLayoutVars>
      </dgm:prSet>
      <dgm:spPr/>
    </dgm:pt>
    <dgm:pt modelId="{8854BF3C-A385-48FE-91AF-8102823AD1AD}" type="pres">
      <dgm:prSet presAssocID="{3C97871D-14F4-4ED7-8400-070737F93A3E}" presName="sibTrans" presStyleCnt="0"/>
      <dgm:spPr/>
    </dgm:pt>
    <dgm:pt modelId="{CB72C15F-5BF6-4B6F-9FC7-7FF21D367857}" type="pres">
      <dgm:prSet presAssocID="{BBFCD410-AD5C-49A8-A636-2A95950434A0}" presName="node" presStyleLbl="node1" presStyleIdx="9" presStyleCnt="12">
        <dgm:presLayoutVars>
          <dgm:bulletEnabled val="1"/>
        </dgm:presLayoutVars>
      </dgm:prSet>
      <dgm:spPr/>
    </dgm:pt>
    <dgm:pt modelId="{FAF0F510-ABC0-42FF-919B-78FFD4528343}" type="pres">
      <dgm:prSet presAssocID="{CA6F6703-F427-4A6C-B37A-C113D19DEEF8}" presName="sibTrans" presStyleCnt="0"/>
      <dgm:spPr/>
    </dgm:pt>
    <dgm:pt modelId="{05BE28A1-2851-4A3E-9483-E5D4E3AD270B}" type="pres">
      <dgm:prSet presAssocID="{E34B10E1-83FC-4B97-98A2-08D8FC10C4D8}" presName="node" presStyleLbl="node1" presStyleIdx="10" presStyleCnt="12">
        <dgm:presLayoutVars>
          <dgm:bulletEnabled val="1"/>
        </dgm:presLayoutVars>
      </dgm:prSet>
      <dgm:spPr/>
    </dgm:pt>
    <dgm:pt modelId="{62735090-6AAC-41F5-8478-9C257CCF1DBB}" type="pres">
      <dgm:prSet presAssocID="{2BA84289-6A93-4AF4-9204-E0DFD037DBBF}" presName="sibTrans" presStyleCnt="0"/>
      <dgm:spPr/>
    </dgm:pt>
    <dgm:pt modelId="{8392D242-B63E-47BC-B0D2-8FA5C7939B0F}" type="pres">
      <dgm:prSet presAssocID="{84ACB183-810F-4399-9D56-B07157FB15BF}" presName="node" presStyleLbl="node1" presStyleIdx="11" presStyleCnt="12">
        <dgm:presLayoutVars>
          <dgm:bulletEnabled val="1"/>
        </dgm:presLayoutVars>
      </dgm:prSet>
      <dgm:spPr/>
    </dgm:pt>
  </dgm:ptLst>
  <dgm:cxnLst>
    <dgm:cxn modelId="{42818114-D63B-48F5-AAF2-7CFA81326381}" srcId="{8A066F6C-9183-4E96-8CEB-925F86ADDAD9}" destId="{BBFCD410-AD5C-49A8-A636-2A95950434A0}" srcOrd="9" destOrd="0" parTransId="{F189E3E8-713A-4729-8F59-C747228A419B}" sibTransId="{CA6F6703-F427-4A6C-B37A-C113D19DEEF8}"/>
    <dgm:cxn modelId="{182BDB17-0F7C-40DD-814D-F4799B78BA71}" srcId="{8A066F6C-9183-4E96-8CEB-925F86ADDAD9}" destId="{6930FB9F-5D4F-41E8-8BD9-B05169DD7149}" srcOrd="5" destOrd="0" parTransId="{1101052C-629E-43B1-91EF-B6247579E99D}" sibTransId="{63C62A47-F291-433B-B785-AD493AAFC421}"/>
    <dgm:cxn modelId="{A4A2C026-F770-4EE7-B718-55BDE990E328}" srcId="{8A066F6C-9183-4E96-8CEB-925F86ADDAD9}" destId="{9731D8C8-B1DA-48D6-A631-B6C03803C03B}" srcOrd="7" destOrd="0" parTransId="{A638299F-69B6-42A3-B494-BC7BB3A5564F}" sibTransId="{228750AE-FFE5-432C-9D36-C62C965836DE}"/>
    <dgm:cxn modelId="{25152528-ABA2-4252-B171-EF098ADDBAFD}" srcId="{8A066F6C-9183-4E96-8CEB-925F86ADDAD9}" destId="{8819B8B6-54BF-4305-97A2-BB9B477EC10C}" srcOrd="8" destOrd="0" parTransId="{D15D1DA6-91BD-4737-9468-78E7C8C43794}" sibTransId="{3C97871D-14F4-4ED7-8400-070737F93A3E}"/>
    <dgm:cxn modelId="{C8E3A42C-D892-40F9-96FB-806512DC3FB9}" type="presOf" srcId="{BBFCD410-AD5C-49A8-A636-2A95950434A0}" destId="{CB72C15F-5BF6-4B6F-9FC7-7FF21D367857}" srcOrd="0" destOrd="0" presId="urn:microsoft.com/office/officeart/2005/8/layout/default"/>
    <dgm:cxn modelId="{73BF2D34-E6D9-404F-B10B-1918A2F3B86B}" type="presOf" srcId="{E34B10E1-83FC-4B97-98A2-08D8FC10C4D8}" destId="{05BE28A1-2851-4A3E-9483-E5D4E3AD270B}" srcOrd="0" destOrd="0" presId="urn:microsoft.com/office/officeart/2005/8/layout/default"/>
    <dgm:cxn modelId="{21215234-0CD4-4217-9C1D-93AD169BBA57}" srcId="{8A066F6C-9183-4E96-8CEB-925F86ADDAD9}" destId="{930A5262-BDC6-459F-AC67-ED2B6C8F7998}" srcOrd="6" destOrd="0" parTransId="{136E1FA8-9189-449E-8852-3749AA14EA6C}" sibTransId="{240D6098-9C24-4D1D-B8A1-DB7440619779}"/>
    <dgm:cxn modelId="{40C7F749-1B6D-43A9-87DD-DDD91B31A5EB}" type="presOf" srcId="{2BCE95B2-CC52-41B0-B7D2-48E630F9A52F}" destId="{94AE478C-E0A8-46B1-93E2-D42DE6B75633}" srcOrd="0" destOrd="0" presId="urn:microsoft.com/office/officeart/2005/8/layout/default"/>
    <dgm:cxn modelId="{5A2F2F4D-D0D0-4499-8297-28888DBFF634}" type="presOf" srcId="{9731D8C8-B1DA-48D6-A631-B6C03803C03B}" destId="{2530B29D-9A4B-4B0F-9254-179FF0CBEC59}" srcOrd="0" destOrd="0" presId="urn:microsoft.com/office/officeart/2005/8/layout/default"/>
    <dgm:cxn modelId="{A3BC2053-28F3-4755-9DCA-5BF7707EA43C}" srcId="{8A066F6C-9183-4E96-8CEB-925F86ADDAD9}" destId="{2BCE95B2-CC52-41B0-B7D2-48E630F9A52F}" srcOrd="0" destOrd="0" parTransId="{E072250E-08A7-4D47-96D0-A4412069EA83}" sibTransId="{4973D196-8FBE-4583-9A93-C0EBDC79545B}"/>
    <dgm:cxn modelId="{FDF57B53-52DA-4D79-BE88-4BC5AA74B4C3}" srcId="{8A066F6C-9183-4E96-8CEB-925F86ADDAD9}" destId="{D46A23AA-1F90-4E6F-9596-E54D85B4C943}" srcOrd="4" destOrd="0" parTransId="{CC999A1E-4BAE-4AE2-A7DF-0CEBF38574A4}" sibTransId="{A5B91921-BEF9-40C4-8BF8-DFF2F171BD2B}"/>
    <dgm:cxn modelId="{CCA21358-C827-4976-9AEC-EB8E653D5B7E}" type="presOf" srcId="{930A5262-BDC6-459F-AC67-ED2B6C8F7998}" destId="{D2341031-68A9-435A-9E88-66CFC6150643}" srcOrd="0" destOrd="0" presId="urn:microsoft.com/office/officeart/2005/8/layout/default"/>
    <dgm:cxn modelId="{CF3CD88C-DE77-4EB3-B800-108B24031CCA}" srcId="{8A066F6C-9183-4E96-8CEB-925F86ADDAD9}" destId="{84ACB183-810F-4399-9D56-B07157FB15BF}" srcOrd="11" destOrd="0" parTransId="{52C8410A-8E33-4D01-8AFA-7AF49E751B06}" sibTransId="{F8D9790E-94BD-413F-82F8-493E71EB3796}"/>
    <dgm:cxn modelId="{8BEAFC8F-6AF6-4BBD-B9E5-9A9FDC4C5BD8}" srcId="{8A066F6C-9183-4E96-8CEB-925F86ADDAD9}" destId="{DFBB1FCC-888D-4EF3-BB73-275FC9C817C9}" srcOrd="1" destOrd="0" parTransId="{0BD875EC-CD01-4642-9F25-0FC14A19C3E5}" sibTransId="{17170D0A-3666-41E4-957E-F32C18FAC1E8}"/>
    <dgm:cxn modelId="{FC679F9A-3BB9-4266-AF8B-9705647C082D}" type="presOf" srcId="{8A066F6C-9183-4E96-8CEB-925F86ADDAD9}" destId="{8FD4E088-D039-4737-97F3-D0001DDAD50D}" srcOrd="0" destOrd="0" presId="urn:microsoft.com/office/officeart/2005/8/layout/default"/>
    <dgm:cxn modelId="{59F9D79B-7CC2-4EF0-9A2F-3C184968EA5E}" type="presOf" srcId="{55F949BA-78EA-4A26-A637-EAA65DEB81AE}" destId="{DD9212AB-4730-42D5-9D52-4C692D634D25}" srcOrd="0" destOrd="0" presId="urn:microsoft.com/office/officeart/2005/8/layout/default"/>
    <dgm:cxn modelId="{5E5849A1-C9A3-4839-AE0D-6A16446FF5C6}" type="presOf" srcId="{6930FB9F-5D4F-41E8-8BD9-B05169DD7149}" destId="{102C2AC9-449A-4B72-92C3-43332054EA48}" srcOrd="0" destOrd="0" presId="urn:microsoft.com/office/officeart/2005/8/layout/default"/>
    <dgm:cxn modelId="{5982F5A7-8509-4706-BBCE-18181715CCCE}" srcId="{8A066F6C-9183-4E96-8CEB-925F86ADDAD9}" destId="{93D8F159-F103-4063-83A8-5E68DCEDF2E7}" srcOrd="2" destOrd="0" parTransId="{3330C173-2AC9-48E1-901C-44496B8504A1}" sibTransId="{7766E245-B263-4989-8C33-A2E1EFF44734}"/>
    <dgm:cxn modelId="{48A25BB5-DD49-4FCE-82A5-56E532C46D39}" type="presOf" srcId="{DFBB1FCC-888D-4EF3-BB73-275FC9C817C9}" destId="{CE92908A-75C9-400C-AE4F-378AF0380857}" srcOrd="0" destOrd="0" presId="urn:microsoft.com/office/officeart/2005/8/layout/default"/>
    <dgm:cxn modelId="{32C3B6B5-01B6-4F4E-842A-8D5E5F7610C0}" type="presOf" srcId="{93D8F159-F103-4063-83A8-5E68DCEDF2E7}" destId="{3A7268EA-74E2-4F80-AB36-6358E7C830AA}" srcOrd="0" destOrd="0" presId="urn:microsoft.com/office/officeart/2005/8/layout/default"/>
    <dgm:cxn modelId="{5E89E7BC-BCDD-4D74-99E8-C4D5FBA4977E}" type="presOf" srcId="{84ACB183-810F-4399-9D56-B07157FB15BF}" destId="{8392D242-B63E-47BC-B0D2-8FA5C7939B0F}" srcOrd="0" destOrd="0" presId="urn:microsoft.com/office/officeart/2005/8/layout/default"/>
    <dgm:cxn modelId="{A508D5D6-12C6-4516-BDD3-FAA4EBB85562}" srcId="{8A066F6C-9183-4E96-8CEB-925F86ADDAD9}" destId="{E34B10E1-83FC-4B97-98A2-08D8FC10C4D8}" srcOrd="10" destOrd="0" parTransId="{903FDC85-2DC5-44F8-9EEE-6EE0AC761E6E}" sibTransId="{2BA84289-6A93-4AF4-9204-E0DFD037DBBF}"/>
    <dgm:cxn modelId="{BE2F2DD7-DF00-4339-8573-2BE975934539}" type="presOf" srcId="{8819B8B6-54BF-4305-97A2-BB9B477EC10C}" destId="{46F4E8F5-1C3C-4FDF-B1D7-C680563DA633}" srcOrd="0" destOrd="0" presId="urn:microsoft.com/office/officeart/2005/8/layout/default"/>
    <dgm:cxn modelId="{B06D61E1-7D34-4FAE-8B31-C17E9AB91504}" type="presOf" srcId="{D46A23AA-1F90-4E6F-9596-E54D85B4C943}" destId="{D82C87DF-AEF4-4814-99C8-64DC15BB8EE1}" srcOrd="0" destOrd="0" presId="urn:microsoft.com/office/officeart/2005/8/layout/default"/>
    <dgm:cxn modelId="{538C3BEE-009D-44C5-BD55-98C1CB43F849}" srcId="{8A066F6C-9183-4E96-8CEB-925F86ADDAD9}" destId="{55F949BA-78EA-4A26-A637-EAA65DEB81AE}" srcOrd="3" destOrd="0" parTransId="{4FA529D9-E759-41A0-90C5-299722F587A2}" sibTransId="{3D198F77-E780-4D46-ADF7-525E0BC36DA5}"/>
    <dgm:cxn modelId="{5B677AE5-734C-4C37-AD6F-CA96FF87825A}" type="presParOf" srcId="{8FD4E088-D039-4737-97F3-D0001DDAD50D}" destId="{94AE478C-E0A8-46B1-93E2-D42DE6B75633}" srcOrd="0" destOrd="0" presId="urn:microsoft.com/office/officeart/2005/8/layout/default"/>
    <dgm:cxn modelId="{FE2EC792-0CF9-40E2-B32B-6260D56218E5}" type="presParOf" srcId="{8FD4E088-D039-4737-97F3-D0001DDAD50D}" destId="{B81DD717-C495-4AF7-A16A-532D7D93AE3F}" srcOrd="1" destOrd="0" presId="urn:microsoft.com/office/officeart/2005/8/layout/default"/>
    <dgm:cxn modelId="{68850600-7879-43B8-A725-63040978CB2D}" type="presParOf" srcId="{8FD4E088-D039-4737-97F3-D0001DDAD50D}" destId="{CE92908A-75C9-400C-AE4F-378AF0380857}" srcOrd="2" destOrd="0" presId="urn:microsoft.com/office/officeart/2005/8/layout/default"/>
    <dgm:cxn modelId="{8A1F2FBE-DA93-4F75-8FEE-0727194B805C}" type="presParOf" srcId="{8FD4E088-D039-4737-97F3-D0001DDAD50D}" destId="{B54222D8-5363-4312-AA2E-5A0B064D99B1}" srcOrd="3" destOrd="0" presId="urn:microsoft.com/office/officeart/2005/8/layout/default"/>
    <dgm:cxn modelId="{E32E7013-7AD7-491C-A0E5-802B4CD46B8F}" type="presParOf" srcId="{8FD4E088-D039-4737-97F3-D0001DDAD50D}" destId="{3A7268EA-74E2-4F80-AB36-6358E7C830AA}" srcOrd="4" destOrd="0" presId="urn:microsoft.com/office/officeart/2005/8/layout/default"/>
    <dgm:cxn modelId="{295A9F7D-6B4D-4B71-82B2-E8619FCB127C}" type="presParOf" srcId="{8FD4E088-D039-4737-97F3-D0001DDAD50D}" destId="{2D0319D2-F69D-40FE-912A-8A5B4F22C269}" srcOrd="5" destOrd="0" presId="urn:microsoft.com/office/officeart/2005/8/layout/default"/>
    <dgm:cxn modelId="{E8FC69DD-CAB0-4296-9E91-31A8DBA8264B}" type="presParOf" srcId="{8FD4E088-D039-4737-97F3-D0001DDAD50D}" destId="{DD9212AB-4730-42D5-9D52-4C692D634D25}" srcOrd="6" destOrd="0" presId="urn:microsoft.com/office/officeart/2005/8/layout/default"/>
    <dgm:cxn modelId="{10952615-9218-46E6-9842-533DFCAA21D5}" type="presParOf" srcId="{8FD4E088-D039-4737-97F3-D0001DDAD50D}" destId="{EA279F68-62BF-40B4-BD93-01C605D32C62}" srcOrd="7" destOrd="0" presId="urn:microsoft.com/office/officeart/2005/8/layout/default"/>
    <dgm:cxn modelId="{72945F44-B89D-4E2A-9D33-FEED97D252D1}" type="presParOf" srcId="{8FD4E088-D039-4737-97F3-D0001DDAD50D}" destId="{D82C87DF-AEF4-4814-99C8-64DC15BB8EE1}" srcOrd="8" destOrd="0" presId="urn:microsoft.com/office/officeart/2005/8/layout/default"/>
    <dgm:cxn modelId="{D2313E40-467F-4E53-9FBE-26C3FC0AF2D5}" type="presParOf" srcId="{8FD4E088-D039-4737-97F3-D0001DDAD50D}" destId="{FCDF0D56-7622-4B82-A750-7535323160BF}" srcOrd="9" destOrd="0" presId="urn:microsoft.com/office/officeart/2005/8/layout/default"/>
    <dgm:cxn modelId="{25283061-FCCF-4335-B4E6-7F79219A2E00}" type="presParOf" srcId="{8FD4E088-D039-4737-97F3-D0001DDAD50D}" destId="{102C2AC9-449A-4B72-92C3-43332054EA48}" srcOrd="10" destOrd="0" presId="urn:microsoft.com/office/officeart/2005/8/layout/default"/>
    <dgm:cxn modelId="{DFAE489C-501F-4762-A87B-EABE7FFC71C2}" type="presParOf" srcId="{8FD4E088-D039-4737-97F3-D0001DDAD50D}" destId="{9FA7DA8B-2F2D-40D0-A2EB-179A5747A9D0}" srcOrd="11" destOrd="0" presId="urn:microsoft.com/office/officeart/2005/8/layout/default"/>
    <dgm:cxn modelId="{DA87C077-EA87-423E-AD23-CBD9A287458A}" type="presParOf" srcId="{8FD4E088-D039-4737-97F3-D0001DDAD50D}" destId="{D2341031-68A9-435A-9E88-66CFC6150643}" srcOrd="12" destOrd="0" presId="urn:microsoft.com/office/officeart/2005/8/layout/default"/>
    <dgm:cxn modelId="{2E56BFB1-ED31-4291-8830-9BFAEFEF0A63}" type="presParOf" srcId="{8FD4E088-D039-4737-97F3-D0001DDAD50D}" destId="{645EDD18-B3AF-40C5-B52D-28FD390D68D7}" srcOrd="13" destOrd="0" presId="urn:microsoft.com/office/officeart/2005/8/layout/default"/>
    <dgm:cxn modelId="{D8D42DFE-098F-4814-9923-F24AF011B297}" type="presParOf" srcId="{8FD4E088-D039-4737-97F3-D0001DDAD50D}" destId="{2530B29D-9A4B-4B0F-9254-179FF0CBEC59}" srcOrd="14" destOrd="0" presId="urn:microsoft.com/office/officeart/2005/8/layout/default"/>
    <dgm:cxn modelId="{F8B2A805-44B4-4BFC-83FA-1A3BABDF5A46}" type="presParOf" srcId="{8FD4E088-D039-4737-97F3-D0001DDAD50D}" destId="{3642D024-BED2-4EAA-8D75-4480E7A90B81}" srcOrd="15" destOrd="0" presId="urn:microsoft.com/office/officeart/2005/8/layout/default"/>
    <dgm:cxn modelId="{4E3B0FAB-D68D-43EA-9322-3056F8F4D663}" type="presParOf" srcId="{8FD4E088-D039-4737-97F3-D0001DDAD50D}" destId="{46F4E8F5-1C3C-4FDF-B1D7-C680563DA633}" srcOrd="16" destOrd="0" presId="urn:microsoft.com/office/officeart/2005/8/layout/default"/>
    <dgm:cxn modelId="{010BBA36-DF49-46EE-A7AB-328EC782794A}" type="presParOf" srcId="{8FD4E088-D039-4737-97F3-D0001DDAD50D}" destId="{8854BF3C-A385-48FE-91AF-8102823AD1AD}" srcOrd="17" destOrd="0" presId="urn:microsoft.com/office/officeart/2005/8/layout/default"/>
    <dgm:cxn modelId="{CAB8C5D0-22AA-4295-BFA8-E65F8F4B7619}" type="presParOf" srcId="{8FD4E088-D039-4737-97F3-D0001DDAD50D}" destId="{CB72C15F-5BF6-4B6F-9FC7-7FF21D367857}" srcOrd="18" destOrd="0" presId="urn:microsoft.com/office/officeart/2005/8/layout/default"/>
    <dgm:cxn modelId="{BEF5B632-956B-428C-9D20-24828B4BED9F}" type="presParOf" srcId="{8FD4E088-D039-4737-97F3-D0001DDAD50D}" destId="{FAF0F510-ABC0-42FF-919B-78FFD4528343}" srcOrd="19" destOrd="0" presId="urn:microsoft.com/office/officeart/2005/8/layout/default"/>
    <dgm:cxn modelId="{0A705432-D3C8-4874-B273-55D357D3681A}" type="presParOf" srcId="{8FD4E088-D039-4737-97F3-D0001DDAD50D}" destId="{05BE28A1-2851-4A3E-9483-E5D4E3AD270B}" srcOrd="20" destOrd="0" presId="urn:microsoft.com/office/officeart/2005/8/layout/default"/>
    <dgm:cxn modelId="{DC79C438-890E-495C-8060-6DFA1511FBDE}" type="presParOf" srcId="{8FD4E088-D039-4737-97F3-D0001DDAD50D}" destId="{62735090-6AAC-41F5-8478-9C257CCF1DBB}" srcOrd="21" destOrd="0" presId="urn:microsoft.com/office/officeart/2005/8/layout/default"/>
    <dgm:cxn modelId="{AD4A54E8-A878-4EBD-8BC2-B84BDC85A08E}" type="presParOf" srcId="{8FD4E088-D039-4737-97F3-D0001DDAD50D}" destId="{8392D242-B63E-47BC-B0D2-8FA5C7939B0F}"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19DF63-BC22-46A1-9B30-3538BB01E5E8}" type="doc">
      <dgm:prSet loTypeId="urn:microsoft.com/office/officeart/2008/layout/PictureStrips" loCatId="list" qsTypeId="urn:microsoft.com/office/officeart/2005/8/quickstyle/simple4" qsCatId="simple" csTypeId="urn:microsoft.com/office/officeart/2005/8/colors/colorful4" csCatId="colorful" phldr="1"/>
      <dgm:spPr/>
      <dgm:t>
        <a:bodyPr/>
        <a:lstStyle/>
        <a:p>
          <a:endParaRPr lang="en-US"/>
        </a:p>
      </dgm:t>
    </dgm:pt>
    <dgm:pt modelId="{CC4E7B86-04E8-46C9-972B-FCAF91116144}">
      <dgm:prSet/>
      <dgm:spPr/>
      <dgm:t>
        <a:bodyPr/>
        <a:lstStyle/>
        <a:p>
          <a:pPr rtl="0">
            <a:lnSpc>
              <a:spcPct val="100000"/>
            </a:lnSpc>
          </a:pPr>
          <a:r>
            <a:rPr lang="en-US" b="1" i="0" dirty="0">
              <a:latin typeface="Times New Roman" panose="02020603050405020304" pitchFamily="18" charset="0"/>
              <a:cs typeface="Times New Roman" panose="02020603050405020304" pitchFamily="18" charset="0"/>
            </a:rPr>
            <a:t>Agent Performance</a:t>
          </a:r>
          <a:r>
            <a:rPr lang="en-US" b="0" i="0" dirty="0">
              <a:latin typeface="Times New Roman" panose="02020603050405020304" pitchFamily="18" charset="0"/>
              <a:cs typeface="Times New Roman" panose="02020603050405020304" pitchFamily="18" charset="0"/>
            </a:rPr>
            <a:t>: The analysis shows that agent performance significantly affects call durations. Most calls are handled within 2 to 5 minutes, but about 1,000+ calls require over 20 minutes. Calm and polite agents are able to resolve issues more quickly. Specifically, when agents remain polite and calm, Average Handle Time (AHT) is reduced, especially when paired with calm customers (AHT as low as 2 minutes). However, agent politeness alone can reduce AHT even if the customer’s mood varies.</a:t>
          </a:r>
          <a:endParaRPr lang="en-US" dirty="0">
            <a:latin typeface="Times New Roman" panose="02020603050405020304" pitchFamily="18" charset="0"/>
            <a:cs typeface="Times New Roman" panose="02020603050405020304" pitchFamily="18" charset="0"/>
          </a:endParaRPr>
        </a:p>
      </dgm:t>
    </dgm:pt>
    <dgm:pt modelId="{A107C6BD-A4E5-4E46-8DA9-92B5ECE1B89B}" type="parTrans" cxnId="{628705C8-ABAD-4AF3-913B-2F6E85400BD3}">
      <dgm:prSet/>
      <dgm:spPr/>
      <dgm:t>
        <a:bodyPr/>
        <a:lstStyle/>
        <a:p>
          <a:endParaRPr lang="en-US"/>
        </a:p>
      </dgm:t>
    </dgm:pt>
    <dgm:pt modelId="{F0E084B7-410C-4E68-B822-96D57E2EC0C8}" type="sibTrans" cxnId="{628705C8-ABAD-4AF3-913B-2F6E85400BD3}">
      <dgm:prSet/>
      <dgm:spPr/>
      <dgm:t>
        <a:bodyPr/>
        <a:lstStyle/>
        <a:p>
          <a:endParaRPr lang="en-US"/>
        </a:p>
      </dgm:t>
    </dgm:pt>
    <dgm:pt modelId="{7DD5ACC6-C4D7-4788-A8C4-5F558D6F636C}">
      <dgm:prSet/>
      <dgm:spPr/>
      <dgm:t>
        <a:bodyPr/>
        <a:lstStyle/>
        <a:p>
          <a:pPr rtl="0">
            <a:lnSpc>
              <a:spcPct val="100000"/>
            </a:lnSpc>
          </a:pPr>
          <a:r>
            <a:rPr lang="en-US" b="1" i="0">
              <a:latin typeface="Times New Roman" panose="02020603050405020304" pitchFamily="18" charset="0"/>
              <a:cs typeface="Times New Roman" panose="02020603050405020304" pitchFamily="18" charset="0"/>
            </a:rPr>
            <a:t>Call Types</a:t>
          </a:r>
          <a:r>
            <a:rPr lang="en-US" b="0" i="0">
              <a:latin typeface="Times New Roman" panose="02020603050405020304" pitchFamily="18" charset="0"/>
              <a:cs typeface="Times New Roman" panose="02020603050405020304" pitchFamily="18" charset="0"/>
            </a:rPr>
            <a:t>: The most frequent call types include </a:t>
          </a:r>
          <a:r>
            <a:rPr lang="en-US" b="1" i="0">
              <a:latin typeface="Times New Roman" panose="02020603050405020304" pitchFamily="18" charset="0"/>
              <a:cs typeface="Times New Roman" panose="02020603050405020304" pitchFamily="18" charset="0"/>
            </a:rPr>
            <a:t>IRROPS (11,000 calls)</a:t>
          </a:r>
          <a:r>
            <a:rPr lang="en-US" b="0" i="0">
              <a:latin typeface="Times New Roman" panose="02020603050405020304" pitchFamily="18" charset="0"/>
              <a:cs typeface="Times New Roman" panose="02020603050405020304" pitchFamily="18" charset="0"/>
            </a:rPr>
            <a:t>, </a:t>
          </a:r>
          <a:r>
            <a:rPr lang="en-US" b="1" i="0">
              <a:latin typeface="Times New Roman" panose="02020603050405020304" pitchFamily="18" charset="0"/>
              <a:cs typeface="Times New Roman" panose="02020603050405020304" pitchFamily="18" charset="0"/>
            </a:rPr>
            <a:t>Voluntary Changes (10,000 calls)</a:t>
          </a:r>
          <a:r>
            <a:rPr lang="en-US" b="0" i="0">
              <a:latin typeface="Times New Roman" panose="02020603050405020304" pitchFamily="18" charset="0"/>
              <a:cs typeface="Times New Roman" panose="02020603050405020304" pitchFamily="18" charset="0"/>
            </a:rPr>
            <a:t>, </a:t>
          </a:r>
          <a:r>
            <a:rPr lang="en-US" b="1" i="0">
              <a:latin typeface="Times New Roman" panose="02020603050405020304" pitchFamily="18" charset="0"/>
              <a:cs typeface="Times New Roman" panose="02020603050405020304" pitchFamily="18" charset="0"/>
            </a:rPr>
            <a:t>Seating (6,000 calls)</a:t>
          </a:r>
          <a:r>
            <a:rPr lang="en-US" b="0" i="0">
              <a:latin typeface="Times New Roman" panose="02020603050405020304" pitchFamily="18" charset="0"/>
              <a:cs typeface="Times New Roman" panose="02020603050405020304" pitchFamily="18" charset="0"/>
            </a:rPr>
            <a:t>, </a:t>
          </a:r>
          <a:r>
            <a:rPr lang="en-US" b="1" i="0">
              <a:latin typeface="Times New Roman" panose="02020603050405020304" pitchFamily="18" charset="0"/>
              <a:cs typeface="Times New Roman" panose="02020603050405020304" pitchFamily="18" charset="0"/>
            </a:rPr>
            <a:t>Mileage Plus (4,200 calls)</a:t>
          </a:r>
          <a:r>
            <a:rPr lang="en-US" b="0" i="0">
              <a:latin typeface="Times New Roman" panose="02020603050405020304" pitchFamily="18" charset="0"/>
              <a:cs typeface="Times New Roman" panose="02020603050405020304" pitchFamily="18" charset="0"/>
            </a:rPr>
            <a:t>, and other communication-related issues. These types of calls influence AHT, with some taking longer to resolve due to their complexity, such as IRROPS and voluntary changes.</a:t>
          </a:r>
          <a:endParaRPr lang="en-US">
            <a:latin typeface="Times New Roman" panose="02020603050405020304" pitchFamily="18" charset="0"/>
            <a:cs typeface="Times New Roman" panose="02020603050405020304" pitchFamily="18" charset="0"/>
          </a:endParaRPr>
        </a:p>
      </dgm:t>
    </dgm:pt>
    <dgm:pt modelId="{1178AD6A-1FE2-41B3-AEA2-95854B0922F8}" type="parTrans" cxnId="{05D29FDD-28C6-4B37-8D78-18FC9F1855E7}">
      <dgm:prSet/>
      <dgm:spPr/>
      <dgm:t>
        <a:bodyPr/>
        <a:lstStyle/>
        <a:p>
          <a:endParaRPr lang="en-US"/>
        </a:p>
      </dgm:t>
    </dgm:pt>
    <dgm:pt modelId="{0017EEDC-8C27-45F9-95FE-02EA97389032}" type="sibTrans" cxnId="{05D29FDD-28C6-4B37-8D78-18FC9F1855E7}">
      <dgm:prSet/>
      <dgm:spPr/>
      <dgm:t>
        <a:bodyPr/>
        <a:lstStyle/>
        <a:p>
          <a:endParaRPr lang="en-US"/>
        </a:p>
      </dgm:t>
    </dgm:pt>
    <dgm:pt modelId="{D8E959D5-B98A-4AF6-9865-38D84CDC3A17}">
      <dgm:prSet/>
      <dgm:spPr/>
      <dgm:t>
        <a:bodyPr/>
        <a:lstStyle/>
        <a:p>
          <a:pPr rtl="0">
            <a:lnSpc>
              <a:spcPct val="100000"/>
            </a:lnSpc>
          </a:pPr>
          <a:r>
            <a:rPr lang="en-US" b="1" i="0" dirty="0">
              <a:latin typeface="Times New Roman" panose="02020603050405020304" pitchFamily="18" charset="0"/>
              <a:cs typeface="Times New Roman" panose="02020603050405020304" pitchFamily="18" charset="0"/>
            </a:rPr>
            <a:t>Sentiments</a:t>
          </a:r>
          <a:r>
            <a:rPr lang="en-US" b="0" i="0" dirty="0">
              <a:latin typeface="Times New Roman" panose="02020603050405020304" pitchFamily="18" charset="0"/>
              <a:cs typeface="Times New Roman" panose="02020603050405020304" pitchFamily="18" charset="0"/>
            </a:rPr>
            <a:t>: The sentiment analysis reveals that AHT is affected by customer sentiment and agent-customer interaction. When both the customer and agent maintain neutral or polite tones, AHT is reduced. However, when customers remain silent for large portions of the call (80%-90% silence), AHT increases significantly to 15-18 minutes. Sentiment also plays a role in calls related to check-ins and check-outs, where customers show more emotional engagement.</a:t>
          </a:r>
          <a:endParaRPr lang="en-US" dirty="0">
            <a:latin typeface="Times New Roman" panose="02020603050405020304" pitchFamily="18" charset="0"/>
            <a:cs typeface="Times New Roman" panose="02020603050405020304" pitchFamily="18" charset="0"/>
          </a:endParaRPr>
        </a:p>
      </dgm:t>
    </dgm:pt>
    <dgm:pt modelId="{934D4AD2-D33F-4921-AD64-8B8B6E7B0684}" type="parTrans" cxnId="{557C5F6E-6EE6-43CC-80EB-7B984599EF44}">
      <dgm:prSet/>
      <dgm:spPr/>
      <dgm:t>
        <a:bodyPr/>
        <a:lstStyle/>
        <a:p>
          <a:endParaRPr lang="en-US"/>
        </a:p>
      </dgm:t>
    </dgm:pt>
    <dgm:pt modelId="{35C61AD6-844A-4D3F-B96C-E6473FA3A40D}" type="sibTrans" cxnId="{557C5F6E-6EE6-43CC-80EB-7B984599EF44}">
      <dgm:prSet/>
      <dgm:spPr/>
      <dgm:t>
        <a:bodyPr/>
        <a:lstStyle/>
        <a:p>
          <a:endParaRPr lang="en-US"/>
        </a:p>
      </dgm:t>
    </dgm:pt>
    <dgm:pt modelId="{CE289E14-967F-49B2-9E5F-910D1BDEFCE8}" type="pres">
      <dgm:prSet presAssocID="{4819DF63-BC22-46A1-9B30-3538BB01E5E8}" presName="Name0" presStyleCnt="0">
        <dgm:presLayoutVars>
          <dgm:dir/>
          <dgm:resizeHandles val="exact"/>
        </dgm:presLayoutVars>
      </dgm:prSet>
      <dgm:spPr/>
    </dgm:pt>
    <dgm:pt modelId="{02F9452B-450B-47F8-ABBD-1DE24A0FD2B9}" type="pres">
      <dgm:prSet presAssocID="{CC4E7B86-04E8-46C9-972B-FCAF91116144}" presName="composite" presStyleCnt="0"/>
      <dgm:spPr/>
    </dgm:pt>
    <dgm:pt modelId="{032EABCE-76FD-4C23-8855-D14802CF51E9}" type="pres">
      <dgm:prSet presAssocID="{CC4E7B86-04E8-46C9-972B-FCAF91116144}" presName="rect1" presStyleLbl="trAlignAcc1" presStyleIdx="0" presStyleCnt="3">
        <dgm:presLayoutVars>
          <dgm:bulletEnabled val="1"/>
        </dgm:presLayoutVars>
      </dgm:prSet>
      <dgm:spPr/>
    </dgm:pt>
    <dgm:pt modelId="{BAC804C0-1464-4986-8CE7-B637741ACB54}" type="pres">
      <dgm:prSet presAssocID="{CC4E7B86-04E8-46C9-972B-FCAF91116144}"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77F0BF21-CC39-4FDB-B3A5-F662CBE882FA}" type="pres">
      <dgm:prSet presAssocID="{F0E084B7-410C-4E68-B822-96D57E2EC0C8}" presName="sibTrans" presStyleCnt="0"/>
      <dgm:spPr/>
    </dgm:pt>
    <dgm:pt modelId="{5C500F0A-33EF-49ED-B30F-327F9D191ED9}" type="pres">
      <dgm:prSet presAssocID="{7DD5ACC6-C4D7-4788-A8C4-5F558D6F636C}" presName="composite" presStyleCnt="0"/>
      <dgm:spPr/>
    </dgm:pt>
    <dgm:pt modelId="{9F025448-6437-4B82-8BF5-549BD3E2269C}" type="pres">
      <dgm:prSet presAssocID="{7DD5ACC6-C4D7-4788-A8C4-5F558D6F636C}" presName="rect1" presStyleLbl="trAlignAcc1" presStyleIdx="1" presStyleCnt="3">
        <dgm:presLayoutVars>
          <dgm:bulletEnabled val="1"/>
        </dgm:presLayoutVars>
      </dgm:prSet>
      <dgm:spPr/>
    </dgm:pt>
    <dgm:pt modelId="{3873770D-687D-439B-88B1-DB2FE920AEDD}" type="pres">
      <dgm:prSet presAssocID="{7DD5ACC6-C4D7-4788-A8C4-5F558D6F636C}" presName="rect2"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337F96CF-AAF4-451D-9934-1DBB2CA63001}" type="pres">
      <dgm:prSet presAssocID="{0017EEDC-8C27-45F9-95FE-02EA97389032}" presName="sibTrans" presStyleCnt="0"/>
      <dgm:spPr/>
    </dgm:pt>
    <dgm:pt modelId="{0D6FB458-2119-4624-8B35-59B26971AB76}" type="pres">
      <dgm:prSet presAssocID="{D8E959D5-B98A-4AF6-9865-38D84CDC3A17}" presName="composite" presStyleCnt="0"/>
      <dgm:spPr/>
    </dgm:pt>
    <dgm:pt modelId="{51759025-BC16-4B41-BB0D-472B049A217B}" type="pres">
      <dgm:prSet presAssocID="{D8E959D5-B98A-4AF6-9865-38D84CDC3A17}" presName="rect1" presStyleLbl="trAlignAcc1" presStyleIdx="2" presStyleCnt="3">
        <dgm:presLayoutVars>
          <dgm:bulletEnabled val="1"/>
        </dgm:presLayoutVars>
      </dgm:prSet>
      <dgm:spPr/>
    </dgm:pt>
    <dgm:pt modelId="{73D0F2DB-7FA2-4F81-9CE7-8B8A19B20402}" type="pres">
      <dgm:prSet presAssocID="{D8E959D5-B98A-4AF6-9865-38D84CDC3A17}" presName="rect2"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Lst>
  <dgm:cxnLst>
    <dgm:cxn modelId="{D0AC3B0A-CE76-4DCD-9AA4-6642E5898617}" type="presOf" srcId="{CC4E7B86-04E8-46C9-972B-FCAF91116144}" destId="{032EABCE-76FD-4C23-8855-D14802CF51E9}" srcOrd="0" destOrd="0" presId="urn:microsoft.com/office/officeart/2008/layout/PictureStrips"/>
    <dgm:cxn modelId="{557C5F6E-6EE6-43CC-80EB-7B984599EF44}" srcId="{4819DF63-BC22-46A1-9B30-3538BB01E5E8}" destId="{D8E959D5-B98A-4AF6-9865-38D84CDC3A17}" srcOrd="2" destOrd="0" parTransId="{934D4AD2-D33F-4921-AD64-8B8B6E7B0684}" sibTransId="{35C61AD6-844A-4D3F-B96C-E6473FA3A40D}"/>
    <dgm:cxn modelId="{09DF2B82-0E66-45C4-B066-54E63C4C529B}" type="presOf" srcId="{7DD5ACC6-C4D7-4788-A8C4-5F558D6F636C}" destId="{9F025448-6437-4B82-8BF5-549BD3E2269C}" srcOrd="0" destOrd="0" presId="urn:microsoft.com/office/officeart/2008/layout/PictureStrips"/>
    <dgm:cxn modelId="{BD982088-DE78-409B-BD3A-4DDD711E4794}" type="presOf" srcId="{4819DF63-BC22-46A1-9B30-3538BB01E5E8}" destId="{CE289E14-967F-49B2-9E5F-910D1BDEFCE8}" srcOrd="0" destOrd="0" presId="urn:microsoft.com/office/officeart/2008/layout/PictureStrips"/>
    <dgm:cxn modelId="{A4D5B0A7-A069-4EEB-A78A-39E2BFBDCB54}" type="presOf" srcId="{D8E959D5-B98A-4AF6-9865-38D84CDC3A17}" destId="{51759025-BC16-4B41-BB0D-472B049A217B}" srcOrd="0" destOrd="0" presId="urn:microsoft.com/office/officeart/2008/layout/PictureStrips"/>
    <dgm:cxn modelId="{628705C8-ABAD-4AF3-913B-2F6E85400BD3}" srcId="{4819DF63-BC22-46A1-9B30-3538BB01E5E8}" destId="{CC4E7B86-04E8-46C9-972B-FCAF91116144}" srcOrd="0" destOrd="0" parTransId="{A107C6BD-A4E5-4E46-8DA9-92B5ECE1B89B}" sibTransId="{F0E084B7-410C-4E68-B822-96D57E2EC0C8}"/>
    <dgm:cxn modelId="{05D29FDD-28C6-4B37-8D78-18FC9F1855E7}" srcId="{4819DF63-BC22-46A1-9B30-3538BB01E5E8}" destId="{7DD5ACC6-C4D7-4788-A8C4-5F558D6F636C}" srcOrd="1" destOrd="0" parTransId="{1178AD6A-1FE2-41B3-AEA2-95854B0922F8}" sibTransId="{0017EEDC-8C27-45F9-95FE-02EA97389032}"/>
    <dgm:cxn modelId="{1CDCA3E7-D38B-4640-AF86-86E9430BF797}" type="presParOf" srcId="{CE289E14-967F-49B2-9E5F-910D1BDEFCE8}" destId="{02F9452B-450B-47F8-ABBD-1DE24A0FD2B9}" srcOrd="0" destOrd="0" presId="urn:microsoft.com/office/officeart/2008/layout/PictureStrips"/>
    <dgm:cxn modelId="{2F34B694-6900-4C4A-A390-E0FA63555B13}" type="presParOf" srcId="{02F9452B-450B-47F8-ABBD-1DE24A0FD2B9}" destId="{032EABCE-76FD-4C23-8855-D14802CF51E9}" srcOrd="0" destOrd="0" presId="urn:microsoft.com/office/officeart/2008/layout/PictureStrips"/>
    <dgm:cxn modelId="{C936C97E-F93F-43C4-96E4-A389EEE6E6D2}" type="presParOf" srcId="{02F9452B-450B-47F8-ABBD-1DE24A0FD2B9}" destId="{BAC804C0-1464-4986-8CE7-B637741ACB54}" srcOrd="1" destOrd="0" presId="urn:microsoft.com/office/officeart/2008/layout/PictureStrips"/>
    <dgm:cxn modelId="{F1515E86-2804-4BEC-8B62-365F40EB5AAC}" type="presParOf" srcId="{CE289E14-967F-49B2-9E5F-910D1BDEFCE8}" destId="{77F0BF21-CC39-4FDB-B3A5-F662CBE882FA}" srcOrd="1" destOrd="0" presId="urn:microsoft.com/office/officeart/2008/layout/PictureStrips"/>
    <dgm:cxn modelId="{3FC1A52E-B704-410E-8F8F-D2E6627CB839}" type="presParOf" srcId="{CE289E14-967F-49B2-9E5F-910D1BDEFCE8}" destId="{5C500F0A-33EF-49ED-B30F-327F9D191ED9}" srcOrd="2" destOrd="0" presId="urn:microsoft.com/office/officeart/2008/layout/PictureStrips"/>
    <dgm:cxn modelId="{49818728-519A-449F-A4A3-48D85ABECE37}" type="presParOf" srcId="{5C500F0A-33EF-49ED-B30F-327F9D191ED9}" destId="{9F025448-6437-4B82-8BF5-549BD3E2269C}" srcOrd="0" destOrd="0" presId="urn:microsoft.com/office/officeart/2008/layout/PictureStrips"/>
    <dgm:cxn modelId="{55B9637F-121B-4FCC-92EE-8D4814AA0C9A}" type="presParOf" srcId="{5C500F0A-33EF-49ED-B30F-327F9D191ED9}" destId="{3873770D-687D-439B-88B1-DB2FE920AEDD}" srcOrd="1" destOrd="0" presId="urn:microsoft.com/office/officeart/2008/layout/PictureStrips"/>
    <dgm:cxn modelId="{372C2CE6-F43A-4A57-B62C-3B0892820981}" type="presParOf" srcId="{CE289E14-967F-49B2-9E5F-910D1BDEFCE8}" destId="{337F96CF-AAF4-451D-9934-1DBB2CA63001}" srcOrd="3" destOrd="0" presId="urn:microsoft.com/office/officeart/2008/layout/PictureStrips"/>
    <dgm:cxn modelId="{E7CF40B3-B7F5-4F79-BFCA-84B0FA8331DE}" type="presParOf" srcId="{CE289E14-967F-49B2-9E5F-910D1BDEFCE8}" destId="{0D6FB458-2119-4624-8B35-59B26971AB76}" srcOrd="4" destOrd="0" presId="urn:microsoft.com/office/officeart/2008/layout/PictureStrips"/>
    <dgm:cxn modelId="{94ECD7C2-1E3A-4ABC-AEB0-9EBB25DBFA86}" type="presParOf" srcId="{0D6FB458-2119-4624-8B35-59B26971AB76}" destId="{51759025-BC16-4B41-BB0D-472B049A217B}" srcOrd="0" destOrd="0" presId="urn:microsoft.com/office/officeart/2008/layout/PictureStrips"/>
    <dgm:cxn modelId="{85FAE828-5CEF-46F6-873B-C9B4AE497AE1}" type="presParOf" srcId="{0D6FB458-2119-4624-8B35-59B26971AB76}" destId="{73D0F2DB-7FA2-4F81-9CE7-8B8A19B20402}"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54B7C8-E72A-4622-B2F2-EEB80CC9564F}" type="doc">
      <dgm:prSet loTypeId="urn:microsoft.com/office/officeart/2008/layout/PictureStrips" loCatId="list" qsTypeId="urn:microsoft.com/office/officeart/2005/8/quickstyle/simple5" qsCatId="simple" csTypeId="urn:microsoft.com/office/officeart/2005/8/colors/colorful4" csCatId="colorful" phldr="1"/>
      <dgm:spPr/>
      <dgm:t>
        <a:bodyPr/>
        <a:lstStyle/>
        <a:p>
          <a:endParaRPr lang="en-US"/>
        </a:p>
      </dgm:t>
    </dgm:pt>
    <dgm:pt modelId="{22C6D1FB-8C6A-4DD1-AE59-124B39855BDB}">
      <dgm:prSet/>
      <dgm:spPr/>
      <dgm:t>
        <a:bodyPr/>
        <a:lstStyle/>
        <a:p>
          <a:pPr rtl="0">
            <a:lnSpc>
              <a:spcPct val="100000"/>
            </a:lnSpc>
          </a:pPr>
          <a:r>
            <a:rPr lang="en-US" b="1" i="0" dirty="0">
              <a:latin typeface="Times New Roman" panose="02020603050405020304" pitchFamily="18" charset="0"/>
              <a:cs typeface="Times New Roman" panose="02020603050405020304" pitchFamily="18" charset="0"/>
            </a:rPr>
            <a:t>Call Volume Peaks</a:t>
          </a:r>
          <a:r>
            <a:rPr lang="en-US" b="0" i="0" dirty="0">
              <a:latin typeface="Times New Roman" panose="02020603050405020304" pitchFamily="18" charset="0"/>
              <a:cs typeface="Times New Roman" panose="02020603050405020304" pitchFamily="18" charset="0"/>
            </a:rPr>
            <a:t>: AHT is highest during periods of increased call volume, specifically between </a:t>
          </a:r>
          <a:r>
            <a:rPr lang="en-US" b="1" i="0" dirty="0">
              <a:latin typeface="Times New Roman" panose="02020603050405020304" pitchFamily="18" charset="0"/>
              <a:cs typeface="Times New Roman" panose="02020603050405020304" pitchFamily="18" charset="0"/>
            </a:rPr>
            <a:t>6 AM and 7 AM</a:t>
          </a:r>
          <a:r>
            <a:rPr lang="en-US" b="0" i="0" dirty="0">
              <a:latin typeface="Times New Roman" panose="02020603050405020304" pitchFamily="18" charset="0"/>
              <a:cs typeface="Times New Roman" panose="02020603050405020304" pitchFamily="18" charset="0"/>
            </a:rPr>
            <a:t> and </a:t>
          </a:r>
          <a:r>
            <a:rPr lang="en-US" b="1" i="0" dirty="0">
              <a:latin typeface="Times New Roman" panose="02020603050405020304" pitchFamily="18" charset="0"/>
              <a:cs typeface="Times New Roman" panose="02020603050405020304" pitchFamily="18" charset="0"/>
            </a:rPr>
            <a:t>6 PM and 10 PM</a:t>
          </a:r>
          <a:r>
            <a:rPr lang="en-US" b="0" i="0" dirty="0">
              <a:latin typeface="Times New Roman" panose="02020603050405020304" pitchFamily="18" charset="0"/>
              <a:cs typeface="Times New Roman" panose="02020603050405020304" pitchFamily="18" charset="0"/>
            </a:rPr>
            <a:t>. These peak periods lead to delays in Average Speed to Answer (AST) and a subsequent increase in AHT due to high traffic and workload.</a:t>
          </a:r>
          <a:endParaRPr lang="en-US" dirty="0">
            <a:latin typeface="Times New Roman" panose="02020603050405020304" pitchFamily="18" charset="0"/>
            <a:cs typeface="Times New Roman" panose="02020603050405020304" pitchFamily="18" charset="0"/>
          </a:endParaRPr>
        </a:p>
      </dgm:t>
    </dgm:pt>
    <dgm:pt modelId="{6CEFB17D-1675-496F-9CD3-53BEC461DEBA}" type="parTrans" cxnId="{FCF733B7-5B2F-472D-ACB5-D6755BDCACA9}">
      <dgm:prSet/>
      <dgm:spPr/>
      <dgm:t>
        <a:bodyPr/>
        <a:lstStyle/>
        <a:p>
          <a:endParaRPr lang="en-US"/>
        </a:p>
      </dgm:t>
    </dgm:pt>
    <dgm:pt modelId="{F47953DD-4FBF-4B3E-9C16-F2803F1F4C99}" type="sibTrans" cxnId="{FCF733B7-5B2F-472D-ACB5-D6755BDCACA9}">
      <dgm:prSet/>
      <dgm:spPr/>
      <dgm:t>
        <a:bodyPr/>
        <a:lstStyle/>
        <a:p>
          <a:endParaRPr lang="en-US"/>
        </a:p>
      </dgm:t>
    </dgm:pt>
    <dgm:pt modelId="{3DEAABFA-C02A-450E-89FD-966AEBC97B3B}">
      <dgm:prSet/>
      <dgm:spPr/>
      <dgm:t>
        <a:bodyPr/>
        <a:lstStyle/>
        <a:p>
          <a:pPr rtl="0">
            <a:lnSpc>
              <a:spcPct val="100000"/>
            </a:lnSpc>
          </a:pPr>
          <a:r>
            <a:rPr lang="en-US" b="1" i="0">
              <a:latin typeface="Times New Roman" panose="02020603050405020304" pitchFamily="18" charset="0"/>
              <a:cs typeface="Times New Roman" panose="02020603050405020304" pitchFamily="18" charset="0"/>
            </a:rPr>
            <a:t>Call Silence</a:t>
          </a:r>
          <a:r>
            <a:rPr lang="en-US" b="0" i="0">
              <a:latin typeface="Times New Roman" panose="02020603050405020304" pitchFamily="18" charset="0"/>
              <a:cs typeface="Times New Roman" panose="02020603050405020304" pitchFamily="18" charset="0"/>
            </a:rPr>
            <a:t>: High silent percentages in calls are a strong driver of long AHT. Calls with minimal silence (0%) have AHT reduced to 5 minutes, while calls with 80%-90% silence have an AHT of 15-18 minutes.</a:t>
          </a:r>
          <a:endParaRPr lang="en-US">
            <a:latin typeface="Times New Roman" panose="02020603050405020304" pitchFamily="18" charset="0"/>
            <a:cs typeface="Times New Roman" panose="02020603050405020304" pitchFamily="18" charset="0"/>
          </a:endParaRPr>
        </a:p>
      </dgm:t>
    </dgm:pt>
    <dgm:pt modelId="{AED16336-AC63-44D9-82E5-9B26FD4F427A}" type="parTrans" cxnId="{83A5137D-858C-4504-9770-FB1BBFAD2215}">
      <dgm:prSet/>
      <dgm:spPr/>
      <dgm:t>
        <a:bodyPr/>
        <a:lstStyle/>
        <a:p>
          <a:endParaRPr lang="en-US"/>
        </a:p>
      </dgm:t>
    </dgm:pt>
    <dgm:pt modelId="{AF276E44-676A-411D-9F8E-05E95042BCF7}" type="sibTrans" cxnId="{83A5137D-858C-4504-9770-FB1BBFAD2215}">
      <dgm:prSet/>
      <dgm:spPr/>
      <dgm:t>
        <a:bodyPr/>
        <a:lstStyle/>
        <a:p>
          <a:endParaRPr lang="en-US"/>
        </a:p>
      </dgm:t>
    </dgm:pt>
    <dgm:pt modelId="{F4F62518-5DBE-424F-9975-FDD802FD90DA}">
      <dgm:prSet/>
      <dgm:spPr/>
      <dgm:t>
        <a:bodyPr/>
        <a:lstStyle/>
        <a:p>
          <a:pPr rtl="0">
            <a:lnSpc>
              <a:spcPct val="100000"/>
            </a:lnSpc>
          </a:pPr>
          <a:r>
            <a:rPr lang="en-US" b="1" i="0">
              <a:latin typeface="Times New Roman" panose="02020603050405020304" pitchFamily="18" charset="0"/>
              <a:cs typeface="Times New Roman" panose="02020603050405020304" pitchFamily="18" charset="0"/>
            </a:rPr>
            <a:t>Mid-week Peaks</a:t>
          </a:r>
          <a:r>
            <a:rPr lang="en-US" b="0" i="0">
              <a:latin typeface="Times New Roman" panose="02020603050405020304" pitchFamily="18" charset="0"/>
              <a:cs typeface="Times New Roman" panose="02020603050405020304" pitchFamily="18" charset="0"/>
            </a:rPr>
            <a:t>: AHT is notably higher on </a:t>
          </a:r>
          <a:r>
            <a:rPr lang="en-US" b="1" i="0">
              <a:latin typeface="Times New Roman" panose="02020603050405020304" pitchFamily="18" charset="0"/>
              <a:cs typeface="Times New Roman" panose="02020603050405020304" pitchFamily="18" charset="0"/>
            </a:rPr>
            <a:t>Wednesdays and Thursdays</a:t>
          </a:r>
          <a:r>
            <a:rPr lang="en-US" b="0" i="0">
              <a:latin typeface="Times New Roman" panose="02020603050405020304" pitchFamily="18" charset="0"/>
              <a:cs typeface="Times New Roman" panose="02020603050405020304" pitchFamily="18" charset="0"/>
            </a:rPr>
            <a:t> but lower on </a:t>
          </a:r>
          <a:r>
            <a:rPr lang="en-US" b="1" i="0">
              <a:latin typeface="Times New Roman" panose="02020603050405020304" pitchFamily="18" charset="0"/>
              <a:cs typeface="Times New Roman" panose="02020603050405020304" pitchFamily="18" charset="0"/>
            </a:rPr>
            <a:t>Mondays and Tuesdays</a:t>
          </a:r>
          <a:r>
            <a:rPr lang="en-US" b="0" i="0">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dgm:t>
    </dgm:pt>
    <dgm:pt modelId="{911E5919-B915-4367-BEFE-A4DFF8CFFEAA}" type="parTrans" cxnId="{1435236D-26BB-4F17-8AF9-C979C07C5633}">
      <dgm:prSet/>
      <dgm:spPr/>
      <dgm:t>
        <a:bodyPr/>
        <a:lstStyle/>
        <a:p>
          <a:endParaRPr lang="en-US"/>
        </a:p>
      </dgm:t>
    </dgm:pt>
    <dgm:pt modelId="{DA703F09-D45B-4A38-AE32-69D489481AFD}" type="sibTrans" cxnId="{1435236D-26BB-4F17-8AF9-C979C07C5633}">
      <dgm:prSet/>
      <dgm:spPr/>
      <dgm:t>
        <a:bodyPr/>
        <a:lstStyle/>
        <a:p>
          <a:endParaRPr lang="en-US"/>
        </a:p>
      </dgm:t>
    </dgm:pt>
    <dgm:pt modelId="{8267E4EC-A773-47E5-B466-C53964B61F68}" type="pres">
      <dgm:prSet presAssocID="{A154B7C8-E72A-4622-B2F2-EEB80CC9564F}" presName="Name0" presStyleCnt="0">
        <dgm:presLayoutVars>
          <dgm:dir/>
          <dgm:resizeHandles val="exact"/>
        </dgm:presLayoutVars>
      </dgm:prSet>
      <dgm:spPr/>
    </dgm:pt>
    <dgm:pt modelId="{1DBC59ED-AE55-4683-81C4-3A82994DA088}" type="pres">
      <dgm:prSet presAssocID="{22C6D1FB-8C6A-4DD1-AE59-124B39855BDB}" presName="composite" presStyleCnt="0"/>
      <dgm:spPr/>
    </dgm:pt>
    <dgm:pt modelId="{1501FF99-9311-4720-B178-A601E76CEC24}" type="pres">
      <dgm:prSet presAssocID="{22C6D1FB-8C6A-4DD1-AE59-124B39855BDB}" presName="rect1" presStyleLbl="trAlignAcc1" presStyleIdx="0" presStyleCnt="3">
        <dgm:presLayoutVars>
          <dgm:bulletEnabled val="1"/>
        </dgm:presLayoutVars>
      </dgm:prSet>
      <dgm:spPr/>
    </dgm:pt>
    <dgm:pt modelId="{F38CDD59-CCEF-4DCF-BD99-DD48284BB8CF}" type="pres">
      <dgm:prSet presAssocID="{22C6D1FB-8C6A-4DD1-AE59-124B39855BDB}"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4000" r="-44000"/>
          </a:stretch>
        </a:blipFill>
      </dgm:spPr>
    </dgm:pt>
    <dgm:pt modelId="{73CF4F83-E1AB-4F16-A5D6-4498F120DC37}" type="pres">
      <dgm:prSet presAssocID="{F47953DD-4FBF-4B3E-9C16-F2803F1F4C99}" presName="sibTrans" presStyleCnt="0"/>
      <dgm:spPr/>
    </dgm:pt>
    <dgm:pt modelId="{0E01C985-5038-4B9F-BF3B-D382F3F7722C}" type="pres">
      <dgm:prSet presAssocID="{3DEAABFA-C02A-450E-89FD-966AEBC97B3B}" presName="composite" presStyleCnt="0"/>
      <dgm:spPr/>
    </dgm:pt>
    <dgm:pt modelId="{D4ACADDB-8D1B-4D42-BB40-8139DBB808E4}" type="pres">
      <dgm:prSet presAssocID="{3DEAABFA-C02A-450E-89FD-966AEBC97B3B}" presName="rect1" presStyleLbl="trAlignAcc1" presStyleIdx="1" presStyleCnt="3">
        <dgm:presLayoutVars>
          <dgm:bulletEnabled val="1"/>
        </dgm:presLayoutVars>
      </dgm:prSet>
      <dgm:spPr/>
    </dgm:pt>
    <dgm:pt modelId="{4F25C76E-18E7-4272-AC9F-2C8486DA9918}" type="pres">
      <dgm:prSet presAssocID="{3DEAABFA-C02A-450E-89FD-966AEBC97B3B}" presName="rect2"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60000" r="-60000"/>
          </a:stretch>
        </a:blipFill>
      </dgm:spPr>
    </dgm:pt>
    <dgm:pt modelId="{F38D42EA-901B-4E48-8797-C2E0FCFECF2E}" type="pres">
      <dgm:prSet presAssocID="{AF276E44-676A-411D-9F8E-05E95042BCF7}" presName="sibTrans" presStyleCnt="0"/>
      <dgm:spPr/>
    </dgm:pt>
    <dgm:pt modelId="{C7851327-7FEF-41E5-9799-568739B81C40}" type="pres">
      <dgm:prSet presAssocID="{F4F62518-5DBE-424F-9975-FDD802FD90DA}" presName="composite" presStyleCnt="0"/>
      <dgm:spPr/>
    </dgm:pt>
    <dgm:pt modelId="{CDAB73A1-D0B7-438C-83A6-F67813B05747}" type="pres">
      <dgm:prSet presAssocID="{F4F62518-5DBE-424F-9975-FDD802FD90DA}" presName="rect1" presStyleLbl="trAlignAcc1" presStyleIdx="2" presStyleCnt="3">
        <dgm:presLayoutVars>
          <dgm:bulletEnabled val="1"/>
        </dgm:presLayoutVars>
      </dgm:prSet>
      <dgm:spPr/>
    </dgm:pt>
    <dgm:pt modelId="{C7B2412C-0519-4639-8E35-2653C4D57AA9}" type="pres">
      <dgm:prSet presAssocID="{F4F62518-5DBE-424F-9975-FDD802FD90DA}" presName="rect2"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pt>
  </dgm:ptLst>
  <dgm:cxnLst>
    <dgm:cxn modelId="{1435236D-26BB-4F17-8AF9-C979C07C5633}" srcId="{A154B7C8-E72A-4622-B2F2-EEB80CC9564F}" destId="{F4F62518-5DBE-424F-9975-FDD802FD90DA}" srcOrd="2" destOrd="0" parTransId="{911E5919-B915-4367-BEFE-A4DFF8CFFEAA}" sibTransId="{DA703F09-D45B-4A38-AE32-69D489481AFD}"/>
    <dgm:cxn modelId="{53CF786D-5771-4B87-8D38-52D34F449755}" type="presOf" srcId="{3DEAABFA-C02A-450E-89FD-966AEBC97B3B}" destId="{D4ACADDB-8D1B-4D42-BB40-8139DBB808E4}" srcOrd="0" destOrd="0" presId="urn:microsoft.com/office/officeart/2008/layout/PictureStrips"/>
    <dgm:cxn modelId="{83A5137D-858C-4504-9770-FB1BBFAD2215}" srcId="{A154B7C8-E72A-4622-B2F2-EEB80CC9564F}" destId="{3DEAABFA-C02A-450E-89FD-966AEBC97B3B}" srcOrd="1" destOrd="0" parTransId="{AED16336-AC63-44D9-82E5-9B26FD4F427A}" sibTransId="{AF276E44-676A-411D-9F8E-05E95042BCF7}"/>
    <dgm:cxn modelId="{C3E9489B-B849-40B2-9A7B-7B1E101AF75F}" type="presOf" srcId="{F4F62518-5DBE-424F-9975-FDD802FD90DA}" destId="{CDAB73A1-D0B7-438C-83A6-F67813B05747}" srcOrd="0" destOrd="0" presId="urn:microsoft.com/office/officeart/2008/layout/PictureStrips"/>
    <dgm:cxn modelId="{3A184EA3-52D0-4DD3-85BF-DB32550E6C12}" type="presOf" srcId="{22C6D1FB-8C6A-4DD1-AE59-124B39855BDB}" destId="{1501FF99-9311-4720-B178-A601E76CEC24}" srcOrd="0" destOrd="0" presId="urn:microsoft.com/office/officeart/2008/layout/PictureStrips"/>
    <dgm:cxn modelId="{FCF733B7-5B2F-472D-ACB5-D6755BDCACA9}" srcId="{A154B7C8-E72A-4622-B2F2-EEB80CC9564F}" destId="{22C6D1FB-8C6A-4DD1-AE59-124B39855BDB}" srcOrd="0" destOrd="0" parTransId="{6CEFB17D-1675-496F-9CD3-53BEC461DEBA}" sibTransId="{F47953DD-4FBF-4B3E-9C16-F2803F1F4C99}"/>
    <dgm:cxn modelId="{E2DD9ED3-43A7-4096-B81A-72E674DAD6EB}" type="presOf" srcId="{A154B7C8-E72A-4622-B2F2-EEB80CC9564F}" destId="{8267E4EC-A773-47E5-B466-C53964B61F68}" srcOrd="0" destOrd="0" presId="urn:microsoft.com/office/officeart/2008/layout/PictureStrips"/>
    <dgm:cxn modelId="{B036C37D-BFD0-4B78-9EEF-E0FF422123A6}" type="presParOf" srcId="{8267E4EC-A773-47E5-B466-C53964B61F68}" destId="{1DBC59ED-AE55-4683-81C4-3A82994DA088}" srcOrd="0" destOrd="0" presId="urn:microsoft.com/office/officeart/2008/layout/PictureStrips"/>
    <dgm:cxn modelId="{35C8095E-87F7-41DC-A1F5-E0B5CCDBB0C1}" type="presParOf" srcId="{1DBC59ED-AE55-4683-81C4-3A82994DA088}" destId="{1501FF99-9311-4720-B178-A601E76CEC24}" srcOrd="0" destOrd="0" presId="urn:microsoft.com/office/officeart/2008/layout/PictureStrips"/>
    <dgm:cxn modelId="{C51AE056-8036-40BB-8AD2-DD0709BD6E5F}" type="presParOf" srcId="{1DBC59ED-AE55-4683-81C4-3A82994DA088}" destId="{F38CDD59-CCEF-4DCF-BD99-DD48284BB8CF}" srcOrd="1" destOrd="0" presId="urn:microsoft.com/office/officeart/2008/layout/PictureStrips"/>
    <dgm:cxn modelId="{E923F101-3154-4DC3-BA23-57F2D9DF37DB}" type="presParOf" srcId="{8267E4EC-A773-47E5-B466-C53964B61F68}" destId="{73CF4F83-E1AB-4F16-A5D6-4498F120DC37}" srcOrd="1" destOrd="0" presId="urn:microsoft.com/office/officeart/2008/layout/PictureStrips"/>
    <dgm:cxn modelId="{D01C6331-4E20-438E-8E6D-9441EEFB4482}" type="presParOf" srcId="{8267E4EC-A773-47E5-B466-C53964B61F68}" destId="{0E01C985-5038-4B9F-BF3B-D382F3F7722C}" srcOrd="2" destOrd="0" presId="urn:microsoft.com/office/officeart/2008/layout/PictureStrips"/>
    <dgm:cxn modelId="{12F54276-964F-42C4-BF21-EED103C6C1C9}" type="presParOf" srcId="{0E01C985-5038-4B9F-BF3B-D382F3F7722C}" destId="{D4ACADDB-8D1B-4D42-BB40-8139DBB808E4}" srcOrd="0" destOrd="0" presId="urn:microsoft.com/office/officeart/2008/layout/PictureStrips"/>
    <dgm:cxn modelId="{B3B3AF2F-3526-4D76-8FED-B9200B42F7CC}" type="presParOf" srcId="{0E01C985-5038-4B9F-BF3B-D382F3F7722C}" destId="{4F25C76E-18E7-4272-AC9F-2C8486DA9918}" srcOrd="1" destOrd="0" presId="urn:microsoft.com/office/officeart/2008/layout/PictureStrips"/>
    <dgm:cxn modelId="{BF10820F-3EB7-4A18-8C68-D6B0B091F1ED}" type="presParOf" srcId="{8267E4EC-A773-47E5-B466-C53964B61F68}" destId="{F38D42EA-901B-4E48-8797-C2E0FCFECF2E}" srcOrd="3" destOrd="0" presId="urn:microsoft.com/office/officeart/2008/layout/PictureStrips"/>
    <dgm:cxn modelId="{82EE9450-0F59-4AE8-9E4C-3E7F451C59AD}" type="presParOf" srcId="{8267E4EC-A773-47E5-B466-C53964B61F68}" destId="{C7851327-7FEF-41E5-9799-568739B81C40}" srcOrd="4" destOrd="0" presId="urn:microsoft.com/office/officeart/2008/layout/PictureStrips"/>
    <dgm:cxn modelId="{06233898-C60E-41DE-A885-F80FA05FAC97}" type="presParOf" srcId="{C7851327-7FEF-41E5-9799-568739B81C40}" destId="{CDAB73A1-D0B7-438C-83A6-F67813B05747}" srcOrd="0" destOrd="0" presId="urn:microsoft.com/office/officeart/2008/layout/PictureStrips"/>
    <dgm:cxn modelId="{7418BE97-2114-4309-B3F9-FB96DD54B3D5}" type="presParOf" srcId="{C7851327-7FEF-41E5-9799-568739B81C40}" destId="{C7B2412C-0519-4639-8E35-2653C4D57AA9}"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7BCD6F1-1378-402E-AC7E-24BE44CF7A8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7C29E8F-0326-4D5A-A89F-7282927F4629}">
      <dgm:prSet>
        <dgm:style>
          <a:lnRef idx="2">
            <a:schemeClr val="accent2"/>
          </a:lnRef>
          <a:fillRef idx="1">
            <a:schemeClr val="lt1"/>
          </a:fillRef>
          <a:effectRef idx="0">
            <a:schemeClr val="accent2"/>
          </a:effectRef>
          <a:fontRef idx="minor">
            <a:schemeClr val="dk1"/>
          </a:fontRef>
        </dgm:style>
      </dgm:prSet>
      <dgm:spPr/>
      <dgm:t>
        <a:bodyPr/>
        <a:lstStyle/>
        <a:p>
          <a:pPr rtl="0"/>
          <a:r>
            <a:rPr lang="en-US" b="0" i="0" dirty="0">
              <a:latin typeface="Times New Roman" panose="02020603050405020304" pitchFamily="18" charset="0"/>
              <a:cs typeface="Times New Roman" panose="02020603050405020304" pitchFamily="18" charset="0"/>
            </a:rPr>
            <a:t>Comparing the most frequent (IRROPS) and least frequent (Mileage Plus) call reasons, there’s a significant difference in AHT. On average, more frequent call reasons such as </a:t>
          </a:r>
          <a:r>
            <a:rPr lang="en-US" b="1" i="0" dirty="0">
              <a:latin typeface="Times New Roman" panose="02020603050405020304" pitchFamily="18" charset="0"/>
              <a:cs typeface="Times New Roman" panose="02020603050405020304" pitchFamily="18" charset="0"/>
            </a:rPr>
            <a:t>IRROPS</a:t>
          </a:r>
          <a:r>
            <a:rPr lang="en-US" b="0" i="0" dirty="0">
              <a:latin typeface="Times New Roman" panose="02020603050405020304" pitchFamily="18" charset="0"/>
              <a:cs typeface="Times New Roman" panose="02020603050405020304" pitchFamily="18" charset="0"/>
            </a:rPr>
            <a:t> tend to have longer AHT due to complexity, while less frequent calls like </a:t>
          </a:r>
          <a:r>
            <a:rPr lang="en-US" b="1" i="0" dirty="0">
              <a:latin typeface="Times New Roman" panose="02020603050405020304" pitchFamily="18" charset="0"/>
              <a:cs typeface="Times New Roman" panose="02020603050405020304" pitchFamily="18" charset="0"/>
            </a:rPr>
            <a:t>Mileage Plus</a:t>
          </a:r>
          <a:r>
            <a:rPr lang="en-US" b="0" i="0" dirty="0">
              <a:latin typeface="Times New Roman" panose="02020603050405020304" pitchFamily="18" charset="0"/>
              <a:cs typeface="Times New Roman" panose="02020603050405020304" pitchFamily="18" charset="0"/>
            </a:rPr>
            <a:t> are resolved faster, indicating a percentage difference in AHT between these two categories.</a:t>
          </a:r>
          <a:endParaRPr lang="en-US" dirty="0">
            <a:latin typeface="Times New Roman" panose="02020603050405020304" pitchFamily="18" charset="0"/>
            <a:cs typeface="Times New Roman" panose="02020603050405020304" pitchFamily="18" charset="0"/>
          </a:endParaRPr>
        </a:p>
      </dgm:t>
    </dgm:pt>
    <dgm:pt modelId="{FDF56B89-A8B3-44F5-936D-DC72A182CB7B}" type="parTrans" cxnId="{13F779D6-2AA4-4391-B40F-22E22A7905A9}">
      <dgm:prSet/>
      <dgm:spPr/>
      <dgm:t>
        <a:bodyPr/>
        <a:lstStyle/>
        <a:p>
          <a:endParaRPr lang="en-US"/>
        </a:p>
      </dgm:t>
    </dgm:pt>
    <dgm:pt modelId="{F7EB3917-C1D0-4672-B0C4-9444ED7368C2}" type="sibTrans" cxnId="{13F779D6-2AA4-4391-B40F-22E22A7905A9}">
      <dgm:prSet/>
      <dgm:spPr/>
      <dgm:t>
        <a:bodyPr/>
        <a:lstStyle/>
        <a:p>
          <a:endParaRPr lang="en-US"/>
        </a:p>
      </dgm:t>
    </dgm:pt>
    <dgm:pt modelId="{12334315-3FC1-4098-A63B-871D3C5FFD44}" type="pres">
      <dgm:prSet presAssocID="{C7BCD6F1-1378-402E-AC7E-24BE44CF7A82}" presName="linear" presStyleCnt="0">
        <dgm:presLayoutVars>
          <dgm:animLvl val="lvl"/>
          <dgm:resizeHandles val="exact"/>
        </dgm:presLayoutVars>
      </dgm:prSet>
      <dgm:spPr/>
    </dgm:pt>
    <dgm:pt modelId="{1C43B840-FDD2-432B-87C9-B847D851CD59}" type="pres">
      <dgm:prSet presAssocID="{B7C29E8F-0326-4D5A-A89F-7282927F4629}" presName="parentText" presStyleLbl="node1" presStyleIdx="0" presStyleCnt="1">
        <dgm:presLayoutVars>
          <dgm:chMax val="0"/>
          <dgm:bulletEnabled val="1"/>
        </dgm:presLayoutVars>
      </dgm:prSet>
      <dgm:spPr/>
    </dgm:pt>
  </dgm:ptLst>
  <dgm:cxnLst>
    <dgm:cxn modelId="{112C7B6A-251C-4A62-8457-1EAB12BF1A76}" type="presOf" srcId="{B7C29E8F-0326-4D5A-A89F-7282927F4629}" destId="{1C43B840-FDD2-432B-87C9-B847D851CD59}" srcOrd="0" destOrd="0" presId="urn:microsoft.com/office/officeart/2005/8/layout/vList2"/>
    <dgm:cxn modelId="{9A030C84-C68E-478C-A129-78F6005F3B38}" type="presOf" srcId="{C7BCD6F1-1378-402E-AC7E-24BE44CF7A82}" destId="{12334315-3FC1-4098-A63B-871D3C5FFD44}" srcOrd="0" destOrd="0" presId="urn:microsoft.com/office/officeart/2005/8/layout/vList2"/>
    <dgm:cxn modelId="{13F779D6-2AA4-4391-B40F-22E22A7905A9}" srcId="{C7BCD6F1-1378-402E-AC7E-24BE44CF7A82}" destId="{B7C29E8F-0326-4D5A-A89F-7282927F4629}" srcOrd="0" destOrd="0" parTransId="{FDF56B89-A8B3-44F5-936D-DC72A182CB7B}" sibTransId="{F7EB3917-C1D0-4672-B0C4-9444ED7368C2}"/>
    <dgm:cxn modelId="{C4EAFE52-AEE9-4764-902B-09381B6173F9}" type="presParOf" srcId="{12334315-3FC1-4098-A63B-871D3C5FFD44}" destId="{1C43B840-FDD2-432B-87C9-B847D851CD5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7E67679-5741-407D-82BC-D0B21F779884}" type="doc">
      <dgm:prSet loTypeId="urn:microsoft.com/office/officeart/2008/layout/PictureStrips" loCatId="list" qsTypeId="urn:microsoft.com/office/officeart/2005/8/quickstyle/simple2" qsCatId="simple" csTypeId="urn:microsoft.com/office/officeart/2005/8/colors/accent6_1" csCatId="accent6" phldr="1"/>
      <dgm:spPr/>
      <dgm:t>
        <a:bodyPr/>
        <a:lstStyle/>
        <a:p>
          <a:endParaRPr lang="en-US"/>
        </a:p>
      </dgm:t>
    </dgm:pt>
    <dgm:pt modelId="{C4FB0148-D59B-46E6-8FFB-48DC3A265762}">
      <dgm:prSet/>
      <dgm:spPr/>
      <dgm:t>
        <a:bodyPr/>
        <a:lstStyle/>
        <a:p>
          <a:pPr rtl="0"/>
          <a:r>
            <a:rPr lang="en-US" b="0" i="0" dirty="0">
              <a:latin typeface="Times New Roman" panose="02020603050405020304" pitchFamily="18" charset="0"/>
              <a:cs typeface="Times New Roman" panose="02020603050405020304" pitchFamily="18" charset="0"/>
            </a:rPr>
            <a:t>Percentage difference in AHT between the most and least frequent call reasons: </a:t>
          </a:r>
          <a:r>
            <a:rPr lang="en-US" b="1" i="0" u="sng" dirty="0">
              <a:latin typeface="Times New Roman" panose="02020603050405020304" pitchFamily="18" charset="0"/>
              <a:cs typeface="Times New Roman" panose="02020603050405020304" pitchFamily="18" charset="0"/>
            </a:rPr>
            <a:t>227.91%</a:t>
          </a:r>
          <a:r>
            <a:rPr lang="en-US" b="0" i="0" dirty="0">
              <a:latin typeface="Times New Roman" panose="02020603050405020304" pitchFamily="18" charset="0"/>
              <a:cs typeface="Times New Roman" panose="02020603050405020304" pitchFamily="18" charset="0"/>
            </a:rPr>
            <a:t> </a:t>
          </a:r>
          <a:br>
            <a:rPr lang="en-US" b="0" i="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dgm:t>
    </dgm:pt>
    <dgm:pt modelId="{E1D8DBE4-5853-4E81-98C8-EAE14CBB6566}" type="parTrans" cxnId="{688858FD-96EF-4E93-B812-D8A133091065}">
      <dgm:prSet/>
      <dgm:spPr/>
      <dgm:t>
        <a:bodyPr/>
        <a:lstStyle/>
        <a:p>
          <a:endParaRPr lang="en-US"/>
        </a:p>
      </dgm:t>
    </dgm:pt>
    <dgm:pt modelId="{5EE716E6-6B1C-4AF0-8AE1-4303C00621D6}" type="sibTrans" cxnId="{688858FD-96EF-4E93-B812-D8A133091065}">
      <dgm:prSet/>
      <dgm:spPr/>
      <dgm:t>
        <a:bodyPr/>
        <a:lstStyle/>
        <a:p>
          <a:endParaRPr lang="en-US"/>
        </a:p>
      </dgm:t>
    </dgm:pt>
    <dgm:pt modelId="{BEA9D4DA-04EA-43A0-B7D2-F62DFD980834}" type="pres">
      <dgm:prSet presAssocID="{D7E67679-5741-407D-82BC-D0B21F779884}" presName="Name0" presStyleCnt="0">
        <dgm:presLayoutVars>
          <dgm:dir/>
          <dgm:resizeHandles val="exact"/>
        </dgm:presLayoutVars>
      </dgm:prSet>
      <dgm:spPr/>
    </dgm:pt>
    <dgm:pt modelId="{CDA86957-2ABA-4EAE-BDA9-3E7712E6E04B}" type="pres">
      <dgm:prSet presAssocID="{C4FB0148-D59B-46E6-8FFB-48DC3A265762}" presName="composite" presStyleCnt="0"/>
      <dgm:spPr/>
    </dgm:pt>
    <dgm:pt modelId="{09629BF6-D95A-4740-88C0-64F8B6D91A10}" type="pres">
      <dgm:prSet presAssocID="{C4FB0148-D59B-46E6-8FFB-48DC3A265762}" presName="rect1" presStyleLbl="trAlignAcc1" presStyleIdx="0" presStyleCnt="1">
        <dgm:presLayoutVars>
          <dgm:bulletEnabled val="1"/>
        </dgm:presLayoutVars>
      </dgm:prSet>
      <dgm:spPr/>
    </dgm:pt>
    <dgm:pt modelId="{2BC0BB15-2CEB-4307-9833-B04488B61944}" type="pres">
      <dgm:prSet presAssocID="{C4FB0148-D59B-46E6-8FFB-48DC3A265762}" presName="rect2" presStyleLbl="fgImgPlace1" presStyleIdx="0" presStyleCnt="1"/>
      <dgm:spPr>
        <a:blipFill>
          <a:blip xmlns:r="http://schemas.openxmlformats.org/officeDocument/2006/relationships" r:embed="rId1">
            <a:duotone>
              <a:schemeClr val="accent6">
                <a:hueOff val="0"/>
                <a:satOff val="0"/>
                <a:lumOff val="0"/>
                <a:alphaOff val="0"/>
                <a:shade val="20000"/>
                <a:satMod val="200000"/>
              </a:schemeClr>
              <a:schemeClr val="accent6">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pt>
  </dgm:ptLst>
  <dgm:cxnLst>
    <dgm:cxn modelId="{18BA6908-A8CD-46A2-83F4-7A1C8139B871}" type="presOf" srcId="{D7E67679-5741-407D-82BC-D0B21F779884}" destId="{BEA9D4DA-04EA-43A0-B7D2-F62DFD980834}" srcOrd="0" destOrd="0" presId="urn:microsoft.com/office/officeart/2008/layout/PictureStrips"/>
    <dgm:cxn modelId="{8B281A97-5189-4E08-B8E8-C1FCBA2936F5}" type="presOf" srcId="{C4FB0148-D59B-46E6-8FFB-48DC3A265762}" destId="{09629BF6-D95A-4740-88C0-64F8B6D91A10}" srcOrd="0" destOrd="0" presId="urn:microsoft.com/office/officeart/2008/layout/PictureStrips"/>
    <dgm:cxn modelId="{688858FD-96EF-4E93-B812-D8A133091065}" srcId="{D7E67679-5741-407D-82BC-D0B21F779884}" destId="{C4FB0148-D59B-46E6-8FFB-48DC3A265762}" srcOrd="0" destOrd="0" parTransId="{E1D8DBE4-5853-4E81-98C8-EAE14CBB6566}" sibTransId="{5EE716E6-6B1C-4AF0-8AE1-4303C00621D6}"/>
    <dgm:cxn modelId="{B26ED081-FCD1-4740-B3B4-DB23B92E90D1}" type="presParOf" srcId="{BEA9D4DA-04EA-43A0-B7D2-F62DFD980834}" destId="{CDA86957-2ABA-4EAE-BDA9-3E7712E6E04B}" srcOrd="0" destOrd="0" presId="urn:microsoft.com/office/officeart/2008/layout/PictureStrips"/>
    <dgm:cxn modelId="{7ECA59A4-D0FF-466F-BBFF-AED8378E08D2}" type="presParOf" srcId="{CDA86957-2ABA-4EAE-BDA9-3E7712E6E04B}" destId="{09629BF6-D95A-4740-88C0-64F8B6D91A10}" srcOrd="0" destOrd="0" presId="urn:microsoft.com/office/officeart/2008/layout/PictureStrips"/>
    <dgm:cxn modelId="{09FC0863-BA9A-4CDA-9F85-AA08FB4CB828}" type="presParOf" srcId="{CDA86957-2ABA-4EAE-BDA9-3E7712E6E04B}" destId="{2BC0BB15-2CEB-4307-9833-B04488B61944}" srcOrd="1" destOrd="0" presId="urn:microsoft.com/office/officeart/2008/layout/PictureStrips"/>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C1079-E962-47FC-A019-869A9ED2575A}">
      <dsp:nvSpPr>
        <dsp:cNvPr id="0" name=""/>
        <dsp:cNvSpPr/>
      </dsp:nvSpPr>
      <dsp:spPr>
        <a:xfrm>
          <a:off x="2049" y="0"/>
          <a:ext cx="2148730" cy="396932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100000"/>
            </a:lnSpc>
            <a:spcBef>
              <a:spcPct val="0"/>
            </a:spcBef>
            <a:spcAft>
              <a:spcPct val="35000"/>
            </a:spcAft>
            <a:buNone/>
          </a:pPr>
          <a:endParaRPr lang="en-US" sz="900" b="0" i="0" kern="1200" dirty="0"/>
        </a:p>
        <a:p>
          <a:pPr marL="0" lvl="0" indent="0" algn="ctr" defTabSz="400050" rtl="0">
            <a:lnSpc>
              <a:spcPct val="100000"/>
            </a:lnSpc>
            <a:spcBef>
              <a:spcPct val="0"/>
            </a:spcBef>
            <a:spcAft>
              <a:spcPct val="35000"/>
            </a:spcAft>
            <a:buNone/>
          </a:pPr>
          <a:endParaRPr lang="en-US" sz="900" b="0" i="0" kern="1200" dirty="0"/>
        </a:p>
        <a:p>
          <a:pPr marL="0" lvl="0" indent="0" algn="ctr" defTabSz="400050" rtl="0">
            <a:lnSpc>
              <a:spcPct val="100000"/>
            </a:lnSpc>
            <a:spcBef>
              <a:spcPct val="0"/>
            </a:spcBef>
            <a:spcAft>
              <a:spcPct val="35000"/>
            </a:spcAft>
            <a:buNone/>
          </a:pPr>
          <a:endParaRPr lang="en-US" sz="900" b="0" i="0" kern="1200" dirty="0"/>
        </a:p>
        <a:p>
          <a:pPr marL="0" lvl="0" indent="0" algn="ctr" defTabSz="400050" rtl="0">
            <a:lnSpc>
              <a:spcPct val="100000"/>
            </a:lnSpc>
            <a:spcBef>
              <a:spcPct val="0"/>
            </a:spcBef>
            <a:spcAft>
              <a:spcPct val="35000"/>
            </a:spcAft>
            <a:buNone/>
          </a:pPr>
          <a:r>
            <a:rPr lang="en-US" sz="900" b="0" i="0" kern="1200" dirty="0">
              <a:latin typeface="Times New Roman" panose="02020603050405020304" pitchFamily="18" charset="0"/>
              <a:cs typeface="Times New Roman" panose="02020603050405020304" pitchFamily="18" charset="0"/>
            </a:rPr>
            <a:t>The key problems faced in optimizing United Airlines’ call center operations include inefficiencies in both Average Handle Time (AHT) and Average Speed to Answer (AST), which directly affect customer satisfaction and operational efficiency. High AHT suggests that agents may spend excessive time on calls due to unclear procedures, inefficient workflows, or slow systems, limiting the number of calls handled and increasing costs. Long AST, on the other hand, leads to extended wait times for customers, causing frustration and a higher likelihood of call abandonment, which negatively impacts customer loyalty.</a:t>
          </a:r>
          <a:endParaRPr lang="en-US" sz="900" kern="1200" dirty="0">
            <a:latin typeface="Times New Roman" panose="02020603050405020304" pitchFamily="18" charset="0"/>
            <a:cs typeface="Times New Roman" panose="02020603050405020304" pitchFamily="18" charset="0"/>
          </a:endParaRPr>
        </a:p>
      </dsp:txBody>
      <dsp:txXfrm>
        <a:off x="2049" y="1587730"/>
        <a:ext cx="2148730" cy="1587730"/>
      </dsp:txXfrm>
    </dsp:sp>
    <dsp:sp modelId="{EDCC972E-E1C7-49ED-8D64-50079C2234AC}">
      <dsp:nvSpPr>
        <dsp:cNvPr id="0" name=""/>
        <dsp:cNvSpPr/>
      </dsp:nvSpPr>
      <dsp:spPr>
        <a:xfrm>
          <a:off x="415522" y="238159"/>
          <a:ext cx="1321785" cy="132178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86B27B-B1E4-4A74-A5D3-F436849EECE2}">
      <dsp:nvSpPr>
        <dsp:cNvPr id="0" name=""/>
        <dsp:cNvSpPr/>
      </dsp:nvSpPr>
      <dsp:spPr>
        <a:xfrm>
          <a:off x="2215242" y="0"/>
          <a:ext cx="2148730" cy="396932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100000"/>
            </a:lnSpc>
            <a:spcBef>
              <a:spcPct val="0"/>
            </a:spcBef>
            <a:spcAft>
              <a:spcPct val="35000"/>
            </a:spcAft>
            <a:buNone/>
          </a:pPr>
          <a:r>
            <a:rPr lang="en-US" sz="900" b="0" i="0" kern="1200" dirty="0">
              <a:latin typeface="Times New Roman" panose="02020603050405020304" pitchFamily="18" charset="0"/>
              <a:cs typeface="Times New Roman" panose="02020603050405020304" pitchFamily="18" charset="0"/>
            </a:rPr>
            <a:t>Another issue is the suboptimal allocation of resources between human agents and the IVR system. The self-service tools may not be fully leveraged to handle simpler customer queries, leading to overburdening agents with tasks that could be automated. Additionally, unresolved issues during initial calls can lead to escalations, significantly prolonging AHT and reducing overall efficiency.</a:t>
          </a:r>
          <a:endParaRPr lang="en-US" sz="900" kern="1200" dirty="0">
            <a:latin typeface="Times New Roman" panose="02020603050405020304" pitchFamily="18" charset="0"/>
            <a:cs typeface="Times New Roman" panose="02020603050405020304" pitchFamily="18" charset="0"/>
          </a:endParaRPr>
        </a:p>
      </dsp:txBody>
      <dsp:txXfrm>
        <a:off x="2215242" y="1587730"/>
        <a:ext cx="2148730" cy="1587730"/>
      </dsp:txXfrm>
    </dsp:sp>
    <dsp:sp modelId="{D6A42188-3764-4836-B60E-6B0EE97A2FF5}">
      <dsp:nvSpPr>
        <dsp:cNvPr id="0" name=""/>
        <dsp:cNvSpPr/>
      </dsp:nvSpPr>
      <dsp:spPr>
        <a:xfrm>
          <a:off x="2628715" y="238159"/>
          <a:ext cx="1321785" cy="1321785"/>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C04EE1-2B0E-40AA-9BB6-AC08AFC472D9}">
      <dsp:nvSpPr>
        <dsp:cNvPr id="0" name=""/>
        <dsp:cNvSpPr/>
      </dsp:nvSpPr>
      <dsp:spPr>
        <a:xfrm>
          <a:off x="4428435" y="0"/>
          <a:ext cx="2148730" cy="396932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100000"/>
            </a:lnSpc>
            <a:spcBef>
              <a:spcPct val="0"/>
            </a:spcBef>
            <a:spcAft>
              <a:spcPct val="35000"/>
            </a:spcAft>
            <a:buNone/>
          </a:pPr>
          <a:r>
            <a:rPr lang="en-US" sz="900" b="0" i="0" kern="1200" dirty="0">
              <a:latin typeface="Times New Roman" panose="02020603050405020304" pitchFamily="18" charset="0"/>
              <a:cs typeface="Times New Roman" panose="02020603050405020304" pitchFamily="18" charset="0"/>
            </a:rPr>
            <a:t>Process inefficiencies also contribute to these problems, as complex call-handling procedures may delay the resolution of customer inquiries. Furthermore, long AST can result in customers abandoning calls before receiving assistance, leading to reduced resolution rates and dissatisfaction. Finally, the underutilization of real-time data and insights prevents quick interventions to optimize call center operations and improve key metrics like AHT and AST.</a:t>
          </a:r>
          <a:endParaRPr lang="en-US" sz="900" kern="1200" dirty="0">
            <a:latin typeface="Times New Roman" panose="02020603050405020304" pitchFamily="18" charset="0"/>
            <a:cs typeface="Times New Roman" panose="02020603050405020304" pitchFamily="18" charset="0"/>
          </a:endParaRPr>
        </a:p>
      </dsp:txBody>
      <dsp:txXfrm>
        <a:off x="4428435" y="1587730"/>
        <a:ext cx="2148730" cy="1587730"/>
      </dsp:txXfrm>
    </dsp:sp>
    <dsp:sp modelId="{9BBCDF5B-4257-4955-881B-CE4ECFC2FF10}">
      <dsp:nvSpPr>
        <dsp:cNvPr id="0" name=""/>
        <dsp:cNvSpPr/>
      </dsp:nvSpPr>
      <dsp:spPr>
        <a:xfrm>
          <a:off x="4841907" y="238159"/>
          <a:ext cx="1321785" cy="1321785"/>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C33F25-BBA3-4646-8B5C-2167198618BD}">
      <dsp:nvSpPr>
        <dsp:cNvPr id="0" name=""/>
        <dsp:cNvSpPr/>
      </dsp:nvSpPr>
      <dsp:spPr>
        <a:xfrm>
          <a:off x="6641628" y="0"/>
          <a:ext cx="2148730" cy="396932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100000"/>
            </a:lnSpc>
            <a:spcBef>
              <a:spcPct val="0"/>
            </a:spcBef>
            <a:spcAft>
              <a:spcPct val="35000"/>
            </a:spcAft>
            <a:buNone/>
          </a:pPr>
          <a:r>
            <a:rPr lang="en-US" sz="900" b="0" i="0" kern="1200" dirty="0">
              <a:latin typeface="Times New Roman" panose="02020603050405020304" pitchFamily="18" charset="0"/>
              <a:cs typeface="Times New Roman" panose="02020603050405020304" pitchFamily="18" charset="0"/>
            </a:rPr>
            <a:t>Addressing these challenges requires a thorough analysis of call center data to identify the drivers behind long call handling and response times, and the development of strategies to streamline processes and enhance resource allocation between agents and IVR systems.</a:t>
          </a:r>
          <a:endParaRPr lang="en-US" sz="900" kern="1200" dirty="0">
            <a:latin typeface="Times New Roman" panose="02020603050405020304" pitchFamily="18" charset="0"/>
            <a:cs typeface="Times New Roman" panose="02020603050405020304" pitchFamily="18" charset="0"/>
          </a:endParaRPr>
        </a:p>
      </dsp:txBody>
      <dsp:txXfrm>
        <a:off x="6641628" y="1587730"/>
        <a:ext cx="2148730" cy="1587730"/>
      </dsp:txXfrm>
    </dsp:sp>
    <dsp:sp modelId="{77D8F340-1399-4056-9205-11F9A8BD24A7}">
      <dsp:nvSpPr>
        <dsp:cNvPr id="0" name=""/>
        <dsp:cNvSpPr/>
      </dsp:nvSpPr>
      <dsp:spPr>
        <a:xfrm>
          <a:off x="7055100" y="238159"/>
          <a:ext cx="1321785" cy="132178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C88155-D7F3-4804-A062-D99747B5D8C2}">
      <dsp:nvSpPr>
        <dsp:cNvPr id="0" name=""/>
        <dsp:cNvSpPr/>
      </dsp:nvSpPr>
      <dsp:spPr>
        <a:xfrm>
          <a:off x="376003" y="3651014"/>
          <a:ext cx="7992190" cy="318312"/>
        </a:xfrm>
        <a:prstGeom prst="leftRightArrow">
          <a:avLst/>
        </a:prstGeom>
        <a:solidFill>
          <a:schemeClr val="dk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4EA99-2584-4419-B417-14E2D94147C3}">
      <dsp:nvSpPr>
        <dsp:cNvPr id="0" name=""/>
        <dsp:cNvSpPr/>
      </dsp:nvSpPr>
      <dsp:spPr>
        <a:xfrm>
          <a:off x="0" y="6751"/>
          <a:ext cx="8314428" cy="758160"/>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i="0" kern="1200" dirty="0">
              <a:latin typeface="Roboto Slab" panose="020B0604020202020204" charset="0"/>
              <a:ea typeface="Roboto Slab" panose="020B0604020202020204" charset="0"/>
            </a:rPr>
            <a:t>Percentage Difference Between Average Handling Time for Most Frequent and Least Frequent Call Reasons:</a:t>
          </a:r>
          <a:endParaRPr lang="en-US" sz="1800" kern="1200" dirty="0">
            <a:latin typeface="Roboto Slab" panose="020B0604020202020204" charset="0"/>
            <a:ea typeface="Roboto Slab" panose="020B0604020202020204" charset="0"/>
          </a:endParaRPr>
        </a:p>
      </dsp:txBody>
      <dsp:txXfrm>
        <a:off x="37010" y="43761"/>
        <a:ext cx="8240408" cy="6841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39F45-05F3-4EF9-B960-7726A9F462DC}">
      <dsp:nvSpPr>
        <dsp:cNvPr id="0" name=""/>
        <dsp:cNvSpPr/>
      </dsp:nvSpPr>
      <dsp:spPr>
        <a:xfrm>
          <a:off x="177303" y="621461"/>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5720" rIns="45720" bIns="45720" numCol="1" spcCol="1270" anchor="ctr" anchorCtr="0">
          <a:noAutofit/>
        </a:bodyPr>
        <a:lstStyle/>
        <a:p>
          <a:pPr marL="0" lvl="0" indent="0" algn="l" defTabSz="533400">
            <a:lnSpc>
              <a:spcPct val="100000"/>
            </a:lnSpc>
            <a:spcBef>
              <a:spcPct val="0"/>
            </a:spcBef>
            <a:spcAft>
              <a:spcPct val="35000"/>
            </a:spcAft>
            <a:buNone/>
          </a:pPr>
          <a:r>
            <a:rPr lang="en-US" sz="1200" b="1" u="sng" kern="1200" dirty="0">
              <a:latin typeface="Times New Roman" panose="02020603050405020304" pitchFamily="18" charset="0"/>
              <a:cs typeface="Times New Roman" panose="02020603050405020304" pitchFamily="18" charset="0"/>
            </a:rPr>
            <a:t>IRROPS (Irregular Operations)</a:t>
          </a:r>
          <a:r>
            <a:rPr lang="en-US" sz="1200" u="sng" kern="1200" dirty="0">
              <a:latin typeface="Times New Roman" panose="02020603050405020304" pitchFamily="18" charset="0"/>
              <a:cs typeface="Times New Roman" panose="02020603050405020304" pitchFamily="18" charset="0"/>
            </a:rPr>
            <a:t>:</a:t>
          </a:r>
          <a:br>
            <a:rPr lang="en-US" sz="900" kern="1200" dirty="0">
              <a:latin typeface="Times New Roman" panose="02020603050405020304" pitchFamily="18" charset="0"/>
              <a:cs typeface="Times New Roman" panose="02020603050405020304" pitchFamily="18" charset="0"/>
            </a:rPr>
          </a:br>
          <a:br>
            <a:rPr lang="en-US" sz="900" kern="1200" dirty="0">
              <a:latin typeface="Times New Roman" panose="02020603050405020304" pitchFamily="18" charset="0"/>
              <a:cs typeface="Times New Roman" panose="02020603050405020304" pitchFamily="18" charset="0"/>
            </a:rPr>
          </a:br>
          <a:r>
            <a:rPr lang="en-US" sz="900" kern="1200" dirty="0">
              <a:latin typeface="Times New Roman" panose="02020603050405020304" pitchFamily="18" charset="0"/>
              <a:cs typeface="Times New Roman" panose="02020603050405020304" pitchFamily="18" charset="0"/>
            </a:rPr>
            <a:t>I</a:t>
          </a:r>
          <a:r>
            <a:rPr lang="en-US" sz="900" b="1" kern="1200" dirty="0">
              <a:latin typeface="Times New Roman" panose="02020603050405020304" pitchFamily="18" charset="0"/>
              <a:cs typeface="Times New Roman" panose="02020603050405020304" pitchFamily="18" charset="0"/>
            </a:rPr>
            <a:t>nsights</a:t>
          </a:r>
          <a:r>
            <a:rPr lang="en-US" sz="900" kern="1200" dirty="0">
              <a:latin typeface="Times New Roman" panose="02020603050405020304" pitchFamily="18" charset="0"/>
              <a:cs typeface="Times New Roman" panose="02020603050405020304" pitchFamily="18" charset="0"/>
            </a:rPr>
            <a:t>: Customers often inquire about flight disruptions due to weather or operational issues. These queries can overwhelm agents during irregular operations.</a:t>
          </a:r>
          <a:br>
            <a:rPr lang="en-US" sz="900" kern="1200" dirty="0">
              <a:latin typeface="Times New Roman" panose="02020603050405020304" pitchFamily="18" charset="0"/>
              <a:cs typeface="Times New Roman" panose="02020603050405020304" pitchFamily="18" charset="0"/>
            </a:rPr>
          </a:br>
          <a:br>
            <a:rPr lang="en-US" sz="900" kern="1200" dirty="0">
              <a:latin typeface="Times New Roman" panose="02020603050405020304" pitchFamily="18" charset="0"/>
              <a:cs typeface="Times New Roman" panose="02020603050405020304" pitchFamily="18" charset="0"/>
            </a:rPr>
          </a:br>
          <a:r>
            <a:rPr lang="en-US" sz="900" b="1" kern="1200" dirty="0">
              <a:latin typeface="Times New Roman" panose="02020603050405020304" pitchFamily="18" charset="0"/>
              <a:cs typeface="Times New Roman" panose="02020603050405020304" pitchFamily="18" charset="0"/>
            </a:rPr>
            <a:t>Solution</a:t>
          </a:r>
          <a:r>
            <a:rPr lang="en-US" sz="900" kern="1200" dirty="0">
              <a:latin typeface="Times New Roman" panose="02020603050405020304" pitchFamily="18" charset="0"/>
              <a:cs typeface="Times New Roman" panose="02020603050405020304" pitchFamily="18" charset="0"/>
            </a:rPr>
            <a:t>: Enhance IVR to provide automated updates on flight delays, cancellations, and rebooking options. Integrate real-time data from the airline’s flight management system to offer self-service for rebooking or refunds.</a:t>
          </a:r>
        </a:p>
      </dsp:txBody>
      <dsp:txXfrm>
        <a:off x="177303" y="621461"/>
        <a:ext cx="4199524" cy="1312351"/>
      </dsp:txXfrm>
    </dsp:sp>
    <dsp:sp modelId="{3CE0A333-542A-4DF0-A611-940000A78D4C}">
      <dsp:nvSpPr>
        <dsp:cNvPr id="0" name=""/>
        <dsp:cNvSpPr/>
      </dsp:nvSpPr>
      <dsp:spPr>
        <a:xfrm>
          <a:off x="2323" y="431899"/>
          <a:ext cx="918646" cy="137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1E49279-1E9E-467E-B8D4-9F8B3F441E98}">
      <dsp:nvSpPr>
        <dsp:cNvPr id="0" name=""/>
        <dsp:cNvSpPr/>
      </dsp:nvSpPr>
      <dsp:spPr>
        <a:xfrm>
          <a:off x="4748187" y="621461"/>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5720" rIns="45720" bIns="45720" numCol="1" spcCol="1270" anchor="ctr" anchorCtr="0">
          <a:noAutofit/>
        </a:bodyPr>
        <a:lstStyle/>
        <a:p>
          <a:pPr marL="0" lvl="0" indent="0" algn="l" defTabSz="533400">
            <a:lnSpc>
              <a:spcPct val="100000"/>
            </a:lnSpc>
            <a:spcBef>
              <a:spcPct val="0"/>
            </a:spcBef>
            <a:spcAft>
              <a:spcPct val="35000"/>
            </a:spcAft>
            <a:buNone/>
          </a:pPr>
          <a:r>
            <a:rPr lang="en-US" sz="1200" b="1" u="sng" kern="1200" dirty="0">
              <a:latin typeface="Times New Roman" panose="02020603050405020304" pitchFamily="18" charset="0"/>
              <a:cs typeface="Times New Roman" panose="02020603050405020304" pitchFamily="18" charset="0"/>
            </a:rPr>
            <a:t>Voluntary Change</a:t>
          </a:r>
          <a:r>
            <a:rPr lang="en-US" sz="1200" u="sng" kern="1200" dirty="0">
              <a:latin typeface="Times New Roman" panose="02020603050405020304" pitchFamily="18" charset="0"/>
              <a:cs typeface="Times New Roman" panose="02020603050405020304" pitchFamily="18" charset="0"/>
            </a:rPr>
            <a:t>:</a:t>
          </a:r>
          <a:br>
            <a:rPr lang="en-US" sz="900" kern="1200" dirty="0">
              <a:latin typeface="Times New Roman" panose="02020603050405020304" pitchFamily="18" charset="0"/>
              <a:cs typeface="Times New Roman" panose="02020603050405020304" pitchFamily="18" charset="0"/>
            </a:rPr>
          </a:br>
          <a:br>
            <a:rPr lang="en-US" sz="900" kern="1200" dirty="0">
              <a:latin typeface="Times New Roman" panose="02020603050405020304" pitchFamily="18" charset="0"/>
              <a:cs typeface="Times New Roman" panose="02020603050405020304" pitchFamily="18" charset="0"/>
            </a:rPr>
          </a:br>
          <a:r>
            <a:rPr lang="en-US" sz="900" b="1" kern="1200" dirty="0">
              <a:latin typeface="Times New Roman" panose="02020603050405020304" pitchFamily="18" charset="0"/>
              <a:cs typeface="Times New Roman" panose="02020603050405020304" pitchFamily="18" charset="0"/>
            </a:rPr>
            <a:t>Insights</a:t>
          </a:r>
          <a:r>
            <a:rPr lang="en-US" sz="900" kern="1200" dirty="0">
              <a:latin typeface="Times New Roman" panose="02020603050405020304" pitchFamily="18" charset="0"/>
              <a:cs typeface="Times New Roman" panose="02020603050405020304" pitchFamily="18" charset="0"/>
            </a:rPr>
            <a:t>: Many calls are related to customers voluntarily changing flights or booking details. Handling these through agents increases AHT unnecessarily.</a:t>
          </a:r>
          <a:br>
            <a:rPr lang="en-US" sz="900" kern="1200" dirty="0">
              <a:latin typeface="Times New Roman" panose="02020603050405020304" pitchFamily="18" charset="0"/>
              <a:cs typeface="Times New Roman" panose="02020603050405020304" pitchFamily="18" charset="0"/>
            </a:rPr>
          </a:br>
          <a:br>
            <a:rPr lang="en-US" sz="900" kern="1200" dirty="0">
              <a:latin typeface="Times New Roman" panose="02020603050405020304" pitchFamily="18" charset="0"/>
              <a:cs typeface="Times New Roman" panose="02020603050405020304" pitchFamily="18" charset="0"/>
            </a:rPr>
          </a:br>
          <a:r>
            <a:rPr lang="en-US" sz="900" b="1" kern="1200" dirty="0">
              <a:latin typeface="Times New Roman" panose="02020603050405020304" pitchFamily="18" charset="0"/>
              <a:cs typeface="Times New Roman" panose="02020603050405020304" pitchFamily="18" charset="0"/>
            </a:rPr>
            <a:t>Solution</a:t>
          </a:r>
          <a:r>
            <a:rPr lang="en-US" sz="900" kern="1200" dirty="0">
              <a:latin typeface="Times New Roman" panose="02020603050405020304" pitchFamily="18" charset="0"/>
              <a:cs typeface="Times New Roman" panose="02020603050405020304" pitchFamily="18" charset="0"/>
            </a:rPr>
            <a:t>: The IVR system can provide options to modify bookings, change flight dates, and seats. A self-service portal integrated into the IVR can allow customers to make changes on their own without agent intervention.</a:t>
          </a:r>
        </a:p>
      </dsp:txBody>
      <dsp:txXfrm>
        <a:off x="4748187" y="621461"/>
        <a:ext cx="4199524" cy="1312351"/>
      </dsp:txXfrm>
    </dsp:sp>
    <dsp:sp modelId="{FB8D51DF-7D8B-4398-9363-B04AC9F51F5A}">
      <dsp:nvSpPr>
        <dsp:cNvPr id="0" name=""/>
        <dsp:cNvSpPr/>
      </dsp:nvSpPr>
      <dsp:spPr>
        <a:xfrm>
          <a:off x="4573207" y="431899"/>
          <a:ext cx="918646" cy="137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3000" r="-63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3CA8C82-B2E4-4D56-8AFF-FB29F598146D}">
      <dsp:nvSpPr>
        <dsp:cNvPr id="0" name=""/>
        <dsp:cNvSpPr/>
      </dsp:nvSpPr>
      <dsp:spPr>
        <a:xfrm>
          <a:off x="177303" y="2273566"/>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5720" rIns="45720" bIns="45720" numCol="1" spcCol="1270" anchor="ctr" anchorCtr="0">
          <a:noAutofit/>
        </a:bodyPr>
        <a:lstStyle/>
        <a:p>
          <a:pPr marL="0" lvl="0" indent="0" algn="l" defTabSz="533400">
            <a:lnSpc>
              <a:spcPct val="100000"/>
            </a:lnSpc>
            <a:spcBef>
              <a:spcPct val="0"/>
            </a:spcBef>
            <a:spcAft>
              <a:spcPct val="35000"/>
            </a:spcAft>
            <a:buNone/>
          </a:pPr>
          <a:r>
            <a:rPr lang="en-US" sz="1200" b="1" u="sng" kern="1200" dirty="0">
              <a:latin typeface="Times New Roman" panose="02020603050405020304" pitchFamily="18" charset="0"/>
              <a:cs typeface="Times New Roman" panose="02020603050405020304" pitchFamily="18" charset="0"/>
            </a:rPr>
            <a:t>Seating</a:t>
          </a:r>
          <a:r>
            <a:rPr lang="en-US" sz="1200" kern="1200" dirty="0">
              <a:latin typeface="Times New Roman" panose="02020603050405020304" pitchFamily="18" charset="0"/>
              <a:cs typeface="Times New Roman" panose="02020603050405020304" pitchFamily="18" charset="0"/>
            </a:rPr>
            <a:t>:</a:t>
          </a:r>
          <a:br>
            <a:rPr lang="en-US" sz="900" kern="1200" dirty="0">
              <a:latin typeface="Times New Roman" panose="02020603050405020304" pitchFamily="18" charset="0"/>
              <a:cs typeface="Times New Roman" panose="02020603050405020304" pitchFamily="18" charset="0"/>
            </a:rPr>
          </a:br>
          <a:br>
            <a:rPr lang="en-US" sz="900" kern="1200" dirty="0">
              <a:latin typeface="Times New Roman" panose="02020603050405020304" pitchFamily="18" charset="0"/>
              <a:cs typeface="Times New Roman" panose="02020603050405020304" pitchFamily="18" charset="0"/>
            </a:rPr>
          </a:br>
          <a:r>
            <a:rPr lang="en-US" sz="900" b="1" kern="1200" dirty="0">
              <a:latin typeface="Times New Roman" panose="02020603050405020304" pitchFamily="18" charset="0"/>
              <a:cs typeface="Times New Roman" panose="02020603050405020304" pitchFamily="18" charset="0"/>
            </a:rPr>
            <a:t>Insights</a:t>
          </a:r>
          <a:r>
            <a:rPr lang="en-US" sz="900" kern="1200" dirty="0">
              <a:latin typeface="Times New Roman" panose="02020603050405020304" pitchFamily="18" charset="0"/>
              <a:cs typeface="Times New Roman" panose="02020603050405020304" pitchFamily="18" charset="0"/>
            </a:rPr>
            <a:t>: Customers frequently call to change or inquire about seat assignments, which can be easily automated.</a:t>
          </a:r>
          <a:br>
            <a:rPr lang="en-US" sz="900" kern="1200" dirty="0">
              <a:latin typeface="Times New Roman" panose="02020603050405020304" pitchFamily="18" charset="0"/>
              <a:cs typeface="Times New Roman" panose="02020603050405020304" pitchFamily="18" charset="0"/>
            </a:rPr>
          </a:br>
          <a:br>
            <a:rPr lang="en-US" sz="900" kern="1200" dirty="0">
              <a:latin typeface="Times New Roman" panose="02020603050405020304" pitchFamily="18" charset="0"/>
              <a:cs typeface="Times New Roman" panose="02020603050405020304" pitchFamily="18" charset="0"/>
            </a:rPr>
          </a:br>
          <a:r>
            <a:rPr lang="en-US" sz="900" b="1" kern="1200" dirty="0">
              <a:latin typeface="Times New Roman" panose="02020603050405020304" pitchFamily="18" charset="0"/>
              <a:cs typeface="Times New Roman" panose="02020603050405020304" pitchFamily="18" charset="0"/>
            </a:rPr>
            <a:t>Solution</a:t>
          </a:r>
          <a:r>
            <a:rPr lang="en-US" sz="900" kern="1200" dirty="0">
              <a:latin typeface="Times New Roman" panose="02020603050405020304" pitchFamily="18" charset="0"/>
              <a:cs typeface="Times New Roman" panose="02020603050405020304" pitchFamily="18" charset="0"/>
            </a:rPr>
            <a:t>: Offer real-time seat selection via the IVR. Customers should be able to view available seats and change their seating preferences through an automated system, especially for routine seat changes or upgrades.</a:t>
          </a:r>
        </a:p>
      </dsp:txBody>
      <dsp:txXfrm>
        <a:off x="177303" y="2273566"/>
        <a:ext cx="4199524" cy="1312351"/>
      </dsp:txXfrm>
    </dsp:sp>
    <dsp:sp modelId="{F829309D-9B80-4741-9A50-A0307121AF19}">
      <dsp:nvSpPr>
        <dsp:cNvPr id="0" name=""/>
        <dsp:cNvSpPr/>
      </dsp:nvSpPr>
      <dsp:spPr>
        <a:xfrm>
          <a:off x="2323" y="2084004"/>
          <a:ext cx="918646" cy="137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3000" r="-63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B1F7468-2D22-497A-9E42-0E9D877FF4EB}">
      <dsp:nvSpPr>
        <dsp:cNvPr id="0" name=""/>
        <dsp:cNvSpPr/>
      </dsp:nvSpPr>
      <dsp:spPr>
        <a:xfrm>
          <a:off x="4748187" y="2273566"/>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5720" rIns="45720" bIns="45720" numCol="1" spcCol="1270" anchor="ctr" anchorCtr="0">
          <a:noAutofit/>
        </a:bodyPr>
        <a:lstStyle/>
        <a:p>
          <a:pPr marL="0" lvl="0" indent="0" algn="l" defTabSz="533400">
            <a:lnSpc>
              <a:spcPct val="100000"/>
            </a:lnSpc>
            <a:spcBef>
              <a:spcPct val="0"/>
            </a:spcBef>
            <a:spcAft>
              <a:spcPct val="35000"/>
            </a:spcAft>
            <a:buNone/>
          </a:pPr>
          <a:r>
            <a:rPr lang="en-US" sz="1200" b="1" u="sng" kern="1200" dirty="0">
              <a:latin typeface="Times New Roman" panose="02020603050405020304" pitchFamily="18" charset="0"/>
              <a:cs typeface="Times New Roman" panose="02020603050405020304" pitchFamily="18" charset="0"/>
            </a:rPr>
            <a:t>Mileage Plus</a:t>
          </a:r>
          <a:r>
            <a:rPr lang="en-US" sz="1200" kern="1200" dirty="0">
              <a:latin typeface="Times New Roman" panose="02020603050405020304" pitchFamily="18" charset="0"/>
              <a:cs typeface="Times New Roman" panose="02020603050405020304" pitchFamily="18" charset="0"/>
            </a:rPr>
            <a:t>:</a:t>
          </a:r>
          <a:br>
            <a:rPr lang="en-US" sz="900" kern="1200" dirty="0">
              <a:latin typeface="Times New Roman" panose="02020603050405020304" pitchFamily="18" charset="0"/>
              <a:cs typeface="Times New Roman" panose="02020603050405020304" pitchFamily="18" charset="0"/>
            </a:rPr>
          </a:br>
          <a:br>
            <a:rPr lang="en-US" sz="900" kern="1200" dirty="0">
              <a:latin typeface="Times New Roman" panose="02020603050405020304" pitchFamily="18" charset="0"/>
              <a:cs typeface="Times New Roman" panose="02020603050405020304" pitchFamily="18" charset="0"/>
            </a:rPr>
          </a:br>
          <a:r>
            <a:rPr lang="en-US" sz="900" b="1" kern="1200" dirty="0">
              <a:latin typeface="Times New Roman" panose="02020603050405020304" pitchFamily="18" charset="0"/>
              <a:cs typeface="Times New Roman" panose="02020603050405020304" pitchFamily="18" charset="0"/>
            </a:rPr>
            <a:t>Insights</a:t>
          </a:r>
          <a:r>
            <a:rPr lang="en-US" sz="900" kern="1200" dirty="0">
              <a:latin typeface="Times New Roman" panose="02020603050405020304" pitchFamily="18" charset="0"/>
              <a:cs typeface="Times New Roman" panose="02020603050405020304" pitchFamily="18" charset="0"/>
            </a:rPr>
            <a:t>: Loyalty program inquiries like account balance, point redemption, or status upgrades are common but simple enough for self-service.</a:t>
          </a:r>
          <a:br>
            <a:rPr lang="en-US" sz="900" kern="1200" dirty="0">
              <a:latin typeface="Times New Roman" panose="02020603050405020304" pitchFamily="18" charset="0"/>
              <a:cs typeface="Times New Roman" panose="02020603050405020304" pitchFamily="18" charset="0"/>
            </a:rPr>
          </a:br>
          <a:br>
            <a:rPr lang="en-US" sz="900" kern="1200" dirty="0">
              <a:latin typeface="Times New Roman" panose="02020603050405020304" pitchFamily="18" charset="0"/>
              <a:cs typeface="Times New Roman" panose="02020603050405020304" pitchFamily="18" charset="0"/>
            </a:rPr>
          </a:br>
          <a:r>
            <a:rPr lang="en-US" sz="900" b="1" kern="1200" dirty="0">
              <a:latin typeface="Times New Roman" panose="02020603050405020304" pitchFamily="18" charset="0"/>
              <a:cs typeface="Times New Roman" panose="02020603050405020304" pitchFamily="18" charset="0"/>
            </a:rPr>
            <a:t>Solution</a:t>
          </a:r>
          <a:r>
            <a:rPr lang="en-US" sz="900" kern="1200" dirty="0">
              <a:latin typeface="Times New Roman" panose="02020603050405020304" pitchFamily="18" charset="0"/>
              <a:cs typeface="Times New Roman" panose="02020603050405020304" pitchFamily="18" charset="0"/>
            </a:rPr>
            <a:t>: Allow IVR to handle Mileage Plus account balance checks, point redemption, and upgrade requests. Offer automated solutions for these queries to reduce agent workload.</a:t>
          </a:r>
        </a:p>
      </dsp:txBody>
      <dsp:txXfrm>
        <a:off x="4748187" y="2273566"/>
        <a:ext cx="4199524" cy="1312351"/>
      </dsp:txXfrm>
    </dsp:sp>
    <dsp:sp modelId="{495FB3A9-E5DD-46BC-A4BA-619293D46F19}">
      <dsp:nvSpPr>
        <dsp:cNvPr id="0" name=""/>
        <dsp:cNvSpPr/>
      </dsp:nvSpPr>
      <dsp:spPr>
        <a:xfrm>
          <a:off x="4573207" y="2084004"/>
          <a:ext cx="918646" cy="13779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82000" r="-82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39F45-05F3-4EF9-B960-7726A9F462DC}">
      <dsp:nvSpPr>
        <dsp:cNvPr id="0" name=""/>
        <dsp:cNvSpPr/>
      </dsp:nvSpPr>
      <dsp:spPr>
        <a:xfrm>
          <a:off x="177303" y="621461"/>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u="sng" kern="1200" dirty="0">
              <a:latin typeface="Times New Roman" panose="02020603050405020304" pitchFamily="18" charset="0"/>
              <a:cs typeface="Times New Roman" panose="02020603050405020304" pitchFamily="18" charset="0"/>
            </a:rPr>
            <a:t>Baggage</a:t>
          </a:r>
          <a:r>
            <a:rPr lang="en-US" sz="900" kern="1200" dirty="0">
              <a:latin typeface="Times New Roman" panose="02020603050405020304" pitchFamily="18" charset="0"/>
              <a:cs typeface="Times New Roman" panose="02020603050405020304" pitchFamily="18" charset="0"/>
            </a:rPr>
            <a:t>:</a:t>
          </a:r>
        </a:p>
        <a:p>
          <a:pPr marL="0" lvl="0" indent="0" algn="l" defTabSz="488950">
            <a:lnSpc>
              <a:spcPct val="90000"/>
            </a:lnSpc>
            <a:spcBef>
              <a:spcPct val="0"/>
            </a:spcBef>
            <a:spcAft>
              <a:spcPct val="35000"/>
            </a:spcAft>
            <a:buNone/>
          </a:pPr>
          <a:endParaRPr lang="en-US" sz="900" kern="1200" dirty="0">
            <a:latin typeface="Times New Roman" panose="02020603050405020304" pitchFamily="18" charset="0"/>
            <a:cs typeface="Times New Roman" panose="02020603050405020304" pitchFamily="18" charset="0"/>
          </a:endParaRPr>
        </a:p>
        <a:p>
          <a:pPr marL="0" lvl="0" indent="0" algn="l" defTabSz="488950">
            <a:lnSpc>
              <a:spcPct val="90000"/>
            </a:lnSpc>
            <a:spcBef>
              <a:spcPct val="0"/>
            </a:spcBef>
            <a:spcAft>
              <a:spcPct val="35000"/>
            </a:spcAft>
            <a:buNone/>
          </a:pPr>
          <a:r>
            <a:rPr lang="en-US" sz="900" b="1" kern="1200" dirty="0">
              <a:latin typeface="Times New Roman" panose="02020603050405020304" pitchFamily="18" charset="0"/>
              <a:cs typeface="Times New Roman" panose="02020603050405020304" pitchFamily="18" charset="0"/>
            </a:rPr>
            <a:t>Insights</a:t>
          </a:r>
          <a:r>
            <a:rPr lang="en-US" sz="900" kern="1200" dirty="0">
              <a:latin typeface="Times New Roman" panose="02020603050405020304" pitchFamily="18" charset="0"/>
              <a:cs typeface="Times New Roman" panose="02020603050405020304" pitchFamily="18" charset="0"/>
            </a:rPr>
            <a:t>: Baggage-related queries often involve tracking or reporting lost baggage, which could be automated.</a:t>
          </a:r>
        </a:p>
        <a:p>
          <a:pPr marL="0" lvl="0" indent="0" algn="l" defTabSz="488950">
            <a:lnSpc>
              <a:spcPct val="90000"/>
            </a:lnSpc>
            <a:spcBef>
              <a:spcPct val="0"/>
            </a:spcBef>
            <a:spcAft>
              <a:spcPct val="35000"/>
            </a:spcAft>
            <a:buNone/>
          </a:pPr>
          <a:r>
            <a:rPr lang="en-US" sz="900" b="1" kern="1200" dirty="0">
              <a:latin typeface="Times New Roman" panose="02020603050405020304" pitchFamily="18" charset="0"/>
              <a:cs typeface="Times New Roman" panose="02020603050405020304" pitchFamily="18" charset="0"/>
            </a:rPr>
            <a:t>Solution</a:t>
          </a:r>
          <a:r>
            <a:rPr lang="en-US" sz="900" kern="1200" dirty="0">
              <a:latin typeface="Times New Roman" panose="02020603050405020304" pitchFamily="18" charset="0"/>
              <a:cs typeface="Times New Roman" panose="02020603050405020304" pitchFamily="18" charset="0"/>
            </a:rPr>
            <a:t>: Introduce a baggage tracking feature through the IVR, where customers can input their baggage tags and get real-time updates on the status. Automate lost baggage reports with a clear follow-up process to keep customers informed.</a:t>
          </a:r>
        </a:p>
      </dsp:txBody>
      <dsp:txXfrm>
        <a:off x="177303" y="621461"/>
        <a:ext cx="4199524" cy="1312351"/>
      </dsp:txXfrm>
    </dsp:sp>
    <dsp:sp modelId="{3CE0A333-542A-4DF0-A611-940000A78D4C}">
      <dsp:nvSpPr>
        <dsp:cNvPr id="0" name=""/>
        <dsp:cNvSpPr/>
      </dsp:nvSpPr>
      <dsp:spPr>
        <a:xfrm>
          <a:off x="2323" y="431899"/>
          <a:ext cx="918646" cy="137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1E49279-1E9E-467E-B8D4-9F8B3F441E98}">
      <dsp:nvSpPr>
        <dsp:cNvPr id="0" name=""/>
        <dsp:cNvSpPr/>
      </dsp:nvSpPr>
      <dsp:spPr>
        <a:xfrm>
          <a:off x="4748187" y="621461"/>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u="sng" kern="1200" dirty="0">
              <a:latin typeface="Times New Roman" panose="02020603050405020304" pitchFamily="18" charset="0"/>
              <a:cs typeface="Times New Roman" panose="02020603050405020304" pitchFamily="18" charset="0"/>
            </a:rPr>
            <a:t>Booking</a:t>
          </a:r>
          <a:r>
            <a:rPr lang="en-US" sz="900" kern="1200" dirty="0">
              <a:latin typeface="Times New Roman" panose="02020603050405020304" pitchFamily="18" charset="0"/>
              <a:cs typeface="Times New Roman" panose="02020603050405020304" pitchFamily="18" charset="0"/>
            </a:rPr>
            <a:t>:</a:t>
          </a:r>
        </a:p>
        <a:p>
          <a:pPr marL="0" lvl="0" indent="0" algn="l" defTabSz="488950">
            <a:lnSpc>
              <a:spcPct val="90000"/>
            </a:lnSpc>
            <a:spcBef>
              <a:spcPct val="0"/>
            </a:spcBef>
            <a:spcAft>
              <a:spcPct val="35000"/>
            </a:spcAft>
            <a:buNone/>
          </a:pPr>
          <a:endParaRPr lang="en-US" sz="900" kern="1200" dirty="0">
            <a:latin typeface="Times New Roman" panose="02020603050405020304" pitchFamily="18" charset="0"/>
            <a:cs typeface="Times New Roman" panose="02020603050405020304" pitchFamily="18" charset="0"/>
          </a:endParaRPr>
        </a:p>
        <a:p>
          <a:pPr marL="0" lvl="0" indent="0" algn="l" defTabSz="488950">
            <a:lnSpc>
              <a:spcPct val="90000"/>
            </a:lnSpc>
            <a:spcBef>
              <a:spcPct val="0"/>
            </a:spcBef>
            <a:spcAft>
              <a:spcPct val="35000"/>
            </a:spcAft>
            <a:buNone/>
          </a:pPr>
          <a:r>
            <a:rPr lang="en-US" sz="900" b="1" kern="1200" dirty="0">
              <a:latin typeface="Times New Roman" panose="02020603050405020304" pitchFamily="18" charset="0"/>
              <a:cs typeface="Times New Roman" panose="02020603050405020304" pitchFamily="18" charset="0"/>
            </a:rPr>
            <a:t>Insights</a:t>
          </a:r>
          <a:r>
            <a:rPr lang="en-US" sz="900" kern="1200" dirty="0">
              <a:latin typeface="Times New Roman" panose="02020603050405020304" pitchFamily="18" charset="0"/>
              <a:cs typeface="Times New Roman" panose="02020603050405020304" pitchFamily="18" charset="0"/>
            </a:rPr>
            <a:t>: Basic booking inquiries like checking flight availability or fares can be handled through IVR.</a:t>
          </a:r>
        </a:p>
        <a:p>
          <a:pPr marL="0" lvl="0" indent="0" algn="l" defTabSz="488950">
            <a:lnSpc>
              <a:spcPct val="90000"/>
            </a:lnSpc>
            <a:spcBef>
              <a:spcPct val="0"/>
            </a:spcBef>
            <a:spcAft>
              <a:spcPct val="35000"/>
            </a:spcAft>
            <a:buNone/>
          </a:pPr>
          <a:r>
            <a:rPr lang="en-US" sz="900" b="1" kern="1200" dirty="0">
              <a:latin typeface="Times New Roman" panose="02020603050405020304" pitchFamily="18" charset="0"/>
              <a:cs typeface="Times New Roman" panose="02020603050405020304" pitchFamily="18" charset="0"/>
            </a:rPr>
            <a:t>Solution</a:t>
          </a:r>
          <a:r>
            <a:rPr lang="en-US" sz="900" kern="1200" dirty="0">
              <a:latin typeface="Times New Roman" panose="02020603050405020304" pitchFamily="18" charset="0"/>
              <a:cs typeface="Times New Roman" panose="02020603050405020304" pitchFamily="18" charset="0"/>
            </a:rPr>
            <a:t>: The IVR can provide flight booking, availability checks, and fare information without the need for an agent. It can guide customers through booking steps, confirming payments, and providing flight options.</a:t>
          </a:r>
        </a:p>
      </dsp:txBody>
      <dsp:txXfrm>
        <a:off x="4748187" y="621461"/>
        <a:ext cx="4199524" cy="1312351"/>
      </dsp:txXfrm>
    </dsp:sp>
    <dsp:sp modelId="{FB8D51DF-7D8B-4398-9363-B04AC9F51F5A}">
      <dsp:nvSpPr>
        <dsp:cNvPr id="0" name=""/>
        <dsp:cNvSpPr/>
      </dsp:nvSpPr>
      <dsp:spPr>
        <a:xfrm>
          <a:off x="4573207" y="431899"/>
          <a:ext cx="918646" cy="137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2000" r="-62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3CA8C82-B2E4-4D56-8AFF-FB29F598146D}">
      <dsp:nvSpPr>
        <dsp:cNvPr id="0" name=""/>
        <dsp:cNvSpPr/>
      </dsp:nvSpPr>
      <dsp:spPr>
        <a:xfrm>
          <a:off x="177303" y="2273566"/>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u="sng" kern="1200" dirty="0">
              <a:latin typeface="Times New Roman" panose="02020603050405020304" pitchFamily="18" charset="0"/>
              <a:cs typeface="Times New Roman" panose="02020603050405020304" pitchFamily="18" charset="0"/>
            </a:rPr>
            <a:t>Check-ins</a:t>
          </a:r>
          <a:r>
            <a:rPr lang="en-US" sz="1100" kern="1200" dirty="0">
              <a:latin typeface="Times New Roman" panose="02020603050405020304" pitchFamily="18" charset="0"/>
              <a:cs typeface="Times New Roman" panose="02020603050405020304" pitchFamily="18" charset="0"/>
            </a:rPr>
            <a:t>:</a:t>
          </a:r>
        </a:p>
        <a:p>
          <a:pPr marL="0" lvl="0" indent="0" algn="l" defTabSz="488950">
            <a:lnSpc>
              <a:spcPct val="90000"/>
            </a:lnSpc>
            <a:spcBef>
              <a:spcPct val="0"/>
            </a:spcBef>
            <a:spcAft>
              <a:spcPct val="35000"/>
            </a:spcAft>
            <a:buNone/>
          </a:pPr>
          <a:endParaRPr lang="en-US" sz="900" kern="1200" dirty="0">
            <a:latin typeface="Times New Roman" panose="02020603050405020304" pitchFamily="18" charset="0"/>
            <a:cs typeface="Times New Roman" panose="02020603050405020304" pitchFamily="18" charset="0"/>
          </a:endParaRPr>
        </a:p>
        <a:p>
          <a:pPr marL="0" lvl="0" indent="0" algn="l" defTabSz="488950">
            <a:lnSpc>
              <a:spcPct val="90000"/>
            </a:lnSpc>
            <a:spcBef>
              <a:spcPct val="0"/>
            </a:spcBef>
            <a:spcAft>
              <a:spcPct val="35000"/>
            </a:spcAft>
            <a:buNone/>
          </a:pPr>
          <a:r>
            <a:rPr lang="en-US" sz="900" b="1" kern="1200" dirty="0">
              <a:latin typeface="Times New Roman" panose="02020603050405020304" pitchFamily="18" charset="0"/>
              <a:cs typeface="Times New Roman" panose="02020603050405020304" pitchFamily="18" charset="0"/>
            </a:rPr>
            <a:t>Insights</a:t>
          </a:r>
          <a:r>
            <a:rPr lang="en-US" sz="900" kern="1200" dirty="0">
              <a:latin typeface="Times New Roman" panose="02020603050405020304" pitchFamily="18" charset="0"/>
              <a:cs typeface="Times New Roman" panose="02020603050405020304" pitchFamily="18" charset="0"/>
            </a:rPr>
            <a:t>: A high number of customers call to check-in, even though online and mobile check-ins are available.</a:t>
          </a:r>
        </a:p>
        <a:p>
          <a:pPr marL="0" lvl="0" indent="0" algn="l" defTabSz="488950">
            <a:lnSpc>
              <a:spcPct val="90000"/>
            </a:lnSpc>
            <a:spcBef>
              <a:spcPct val="0"/>
            </a:spcBef>
            <a:spcAft>
              <a:spcPct val="35000"/>
            </a:spcAft>
            <a:buNone/>
          </a:pPr>
          <a:r>
            <a:rPr lang="en-US" sz="900" b="1" kern="1200" dirty="0">
              <a:latin typeface="Times New Roman" panose="02020603050405020304" pitchFamily="18" charset="0"/>
              <a:cs typeface="Times New Roman" panose="02020603050405020304" pitchFamily="18" charset="0"/>
            </a:rPr>
            <a:t>Solution</a:t>
          </a:r>
          <a:r>
            <a:rPr lang="en-US" sz="900" kern="1200" dirty="0">
              <a:latin typeface="Times New Roman" panose="02020603050405020304" pitchFamily="18" charset="0"/>
              <a:cs typeface="Times New Roman" panose="02020603050405020304" pitchFamily="18" charset="0"/>
            </a:rPr>
            <a:t>: Provide a straightforward IVR pathway for self-check-ins. Integrate mobile boarding pass issuance and seat selection through IVR, removing the need for agents to intervene.</a:t>
          </a:r>
        </a:p>
      </dsp:txBody>
      <dsp:txXfrm>
        <a:off x="177303" y="2273566"/>
        <a:ext cx="4199524" cy="1312351"/>
      </dsp:txXfrm>
    </dsp:sp>
    <dsp:sp modelId="{F829309D-9B80-4741-9A50-A0307121AF19}">
      <dsp:nvSpPr>
        <dsp:cNvPr id="0" name=""/>
        <dsp:cNvSpPr/>
      </dsp:nvSpPr>
      <dsp:spPr>
        <a:xfrm>
          <a:off x="2323" y="2084004"/>
          <a:ext cx="918646" cy="137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B1F7468-2D22-497A-9E42-0E9D877FF4EB}">
      <dsp:nvSpPr>
        <dsp:cNvPr id="0" name=""/>
        <dsp:cNvSpPr/>
      </dsp:nvSpPr>
      <dsp:spPr>
        <a:xfrm>
          <a:off x="4748187" y="2273566"/>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u="sng" kern="1200" dirty="0">
              <a:latin typeface="Times New Roman" panose="02020603050405020304" pitchFamily="18" charset="0"/>
              <a:cs typeface="Times New Roman" panose="02020603050405020304" pitchFamily="18" charset="0"/>
            </a:rPr>
            <a:t>Travel Updates</a:t>
          </a:r>
          <a:r>
            <a:rPr lang="en-US" sz="1100" u="sng" kern="1200" dirty="0">
              <a:latin typeface="Times New Roman" panose="02020603050405020304" pitchFamily="18" charset="0"/>
              <a:cs typeface="Times New Roman" panose="02020603050405020304" pitchFamily="18" charset="0"/>
            </a:rPr>
            <a:t>:</a:t>
          </a:r>
        </a:p>
        <a:p>
          <a:pPr marL="0" lvl="0" indent="0" algn="l" defTabSz="488950">
            <a:lnSpc>
              <a:spcPct val="90000"/>
            </a:lnSpc>
            <a:spcBef>
              <a:spcPct val="0"/>
            </a:spcBef>
            <a:spcAft>
              <a:spcPct val="35000"/>
            </a:spcAft>
            <a:buNone/>
          </a:pPr>
          <a:endParaRPr lang="en-US" sz="900" kern="1200" dirty="0">
            <a:latin typeface="Times New Roman" panose="02020603050405020304" pitchFamily="18" charset="0"/>
            <a:cs typeface="Times New Roman" panose="02020603050405020304" pitchFamily="18" charset="0"/>
          </a:endParaRPr>
        </a:p>
        <a:p>
          <a:pPr marL="0" lvl="0" indent="0" algn="l" defTabSz="488950">
            <a:lnSpc>
              <a:spcPct val="90000"/>
            </a:lnSpc>
            <a:spcBef>
              <a:spcPct val="0"/>
            </a:spcBef>
            <a:spcAft>
              <a:spcPct val="35000"/>
            </a:spcAft>
            <a:buNone/>
          </a:pPr>
          <a:r>
            <a:rPr lang="en-US" sz="900" b="1" kern="1200" dirty="0">
              <a:latin typeface="Times New Roman" panose="02020603050405020304" pitchFamily="18" charset="0"/>
              <a:cs typeface="Times New Roman" panose="02020603050405020304" pitchFamily="18" charset="0"/>
            </a:rPr>
            <a:t>Insights</a:t>
          </a:r>
          <a:r>
            <a:rPr lang="en-US" sz="900" kern="1200" dirty="0">
              <a:latin typeface="Times New Roman" panose="02020603050405020304" pitchFamily="18" charset="0"/>
              <a:cs typeface="Times New Roman" panose="02020603050405020304" pitchFamily="18" charset="0"/>
            </a:rPr>
            <a:t>: Travel updates like gate changes, flight status, or weather delays can be provided without agent assistance.</a:t>
          </a:r>
        </a:p>
        <a:p>
          <a:pPr marL="0" lvl="0" indent="0" algn="l" defTabSz="488950">
            <a:lnSpc>
              <a:spcPct val="90000"/>
            </a:lnSpc>
            <a:spcBef>
              <a:spcPct val="0"/>
            </a:spcBef>
            <a:spcAft>
              <a:spcPct val="35000"/>
            </a:spcAft>
            <a:buNone/>
          </a:pPr>
          <a:r>
            <a:rPr lang="en-US" sz="900" b="1" kern="1200" dirty="0">
              <a:latin typeface="Times New Roman" panose="02020603050405020304" pitchFamily="18" charset="0"/>
              <a:cs typeface="Times New Roman" panose="02020603050405020304" pitchFamily="18" charset="0"/>
            </a:rPr>
            <a:t>Solution</a:t>
          </a:r>
          <a:r>
            <a:rPr lang="en-US" sz="900" kern="1200" dirty="0">
              <a:latin typeface="Times New Roman" panose="02020603050405020304" pitchFamily="18" charset="0"/>
              <a:cs typeface="Times New Roman" panose="02020603050405020304" pitchFamily="18" charset="0"/>
            </a:rPr>
            <a:t>: Use the IVR to automatically inform customers about gate changes, weather updates, and other travel-related updates in real-time, which can reduce call volume to agents during disruptions.</a:t>
          </a:r>
        </a:p>
      </dsp:txBody>
      <dsp:txXfrm>
        <a:off x="4748187" y="2273566"/>
        <a:ext cx="4199524" cy="1312351"/>
      </dsp:txXfrm>
    </dsp:sp>
    <dsp:sp modelId="{495FB3A9-E5DD-46BC-A4BA-619293D46F19}">
      <dsp:nvSpPr>
        <dsp:cNvPr id="0" name=""/>
        <dsp:cNvSpPr/>
      </dsp:nvSpPr>
      <dsp:spPr>
        <a:xfrm>
          <a:off x="4573207" y="2084004"/>
          <a:ext cx="918646" cy="13779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3000" r="-53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19F-DE8D-4797-A821-F0073B3B3624}">
      <dsp:nvSpPr>
        <dsp:cNvPr id="0" name=""/>
        <dsp:cNvSpPr/>
      </dsp:nvSpPr>
      <dsp:spPr>
        <a:xfrm>
          <a:off x="0" y="18869"/>
          <a:ext cx="8368200" cy="99216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100000"/>
            </a:lnSpc>
            <a:spcBef>
              <a:spcPct val="0"/>
            </a:spcBef>
            <a:spcAft>
              <a:spcPct val="35000"/>
            </a:spcAft>
            <a:buNone/>
          </a:pPr>
          <a:r>
            <a:rPr lang="en-US" sz="1200" b="1" i="0" u="sng" kern="1200" dirty="0">
              <a:latin typeface="Times New Roman" panose="02020603050405020304" pitchFamily="18" charset="0"/>
              <a:cs typeface="Times New Roman" panose="02020603050405020304" pitchFamily="18" charset="0"/>
            </a:rPr>
            <a:t>Reasons for Calls: </a:t>
          </a:r>
        </a:p>
        <a:p>
          <a:pPr marL="0" lvl="0" indent="0" algn="l" defTabSz="533400" rtl="0">
            <a:lnSpc>
              <a:spcPct val="10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The most common call reasons include </a:t>
          </a:r>
          <a:r>
            <a:rPr lang="en-US" sz="1100" b="1" i="0" kern="1200" dirty="0">
              <a:latin typeface="Times New Roman" panose="02020603050405020304" pitchFamily="18" charset="0"/>
              <a:cs typeface="Times New Roman" panose="02020603050405020304" pitchFamily="18" charset="0"/>
            </a:rPr>
            <a:t>IRROPS, Voluntary Changes, Seating, Mileage Plus</a:t>
          </a:r>
          <a:r>
            <a:rPr lang="en-US" sz="1100" b="0" i="0" kern="1200" dirty="0">
              <a:latin typeface="Times New Roman" panose="02020603050405020304" pitchFamily="18" charset="0"/>
              <a:cs typeface="Times New Roman" panose="02020603050405020304" pitchFamily="18" charset="0"/>
            </a:rPr>
            <a:t>, and </a:t>
          </a:r>
          <a:r>
            <a:rPr lang="en-US" sz="1100" b="1" i="0" kern="1200" dirty="0">
              <a:latin typeface="Times New Roman" panose="02020603050405020304" pitchFamily="18" charset="0"/>
              <a:cs typeface="Times New Roman" panose="02020603050405020304" pitchFamily="18" charset="0"/>
            </a:rPr>
            <a:t>Post-Flight Communication</a:t>
          </a:r>
          <a:r>
            <a:rPr lang="en-US" sz="1100" b="0" i="0" kern="1200" dirty="0">
              <a:latin typeface="Times New Roman" panose="02020603050405020304" pitchFamily="18" charset="0"/>
              <a:cs typeface="Times New Roman" panose="02020603050405020304" pitchFamily="18" charset="0"/>
            </a:rPr>
            <a:t>. These call reasons account for the majority of incoming call traffic, indicating their importance in improving self-service pathways.</a:t>
          </a:r>
          <a:endParaRPr lang="en-US" sz="1100" kern="1200" dirty="0">
            <a:latin typeface="Times New Roman" panose="02020603050405020304" pitchFamily="18" charset="0"/>
            <a:cs typeface="Times New Roman" panose="02020603050405020304" pitchFamily="18" charset="0"/>
          </a:endParaRPr>
        </a:p>
      </dsp:txBody>
      <dsp:txXfrm>
        <a:off x="48433" y="67302"/>
        <a:ext cx="8271334" cy="895294"/>
      </dsp:txXfrm>
    </dsp:sp>
    <dsp:sp modelId="{2BBC05E9-161A-4A2E-AF4B-D478DF546CC2}">
      <dsp:nvSpPr>
        <dsp:cNvPr id="0" name=""/>
        <dsp:cNvSpPr/>
      </dsp:nvSpPr>
      <dsp:spPr>
        <a:xfrm>
          <a:off x="0" y="1163669"/>
          <a:ext cx="8368200" cy="99216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100000"/>
            </a:lnSpc>
            <a:spcBef>
              <a:spcPct val="0"/>
            </a:spcBef>
            <a:spcAft>
              <a:spcPct val="35000"/>
            </a:spcAft>
            <a:buNone/>
          </a:pPr>
          <a:r>
            <a:rPr lang="en-US" sz="1200" b="1" i="0" u="sng" kern="1200" dirty="0">
              <a:latin typeface="Times New Roman" panose="02020603050405020304" pitchFamily="18" charset="0"/>
              <a:cs typeface="Times New Roman" panose="02020603050405020304" pitchFamily="18" charset="0"/>
            </a:rPr>
            <a:t>Reduce Manual Tagging Efforts</a:t>
          </a:r>
          <a:r>
            <a:rPr lang="en-US" sz="1200" b="0" i="0" u="sng" kern="1200" dirty="0">
              <a:latin typeface="Times New Roman" panose="02020603050405020304" pitchFamily="18" charset="0"/>
              <a:cs typeface="Times New Roman" panose="02020603050405020304" pitchFamily="18" charset="0"/>
            </a:rPr>
            <a:t>: </a:t>
          </a:r>
        </a:p>
        <a:p>
          <a:pPr marL="0" lvl="0" indent="0" algn="l" defTabSz="533400" rtl="0">
            <a:lnSpc>
              <a:spcPct val="10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Automating the call reason identification process using Natural Language Processing (NLP) tools can help reduce the need for manual tagging. By analyzing the most frequent words in call transcripts, such as "flight", "change", and "agents", NLP models can be trained to automatically classify call reasons.</a:t>
          </a:r>
          <a:endParaRPr lang="en-US" sz="1100" kern="1200" dirty="0">
            <a:latin typeface="Times New Roman" panose="02020603050405020304" pitchFamily="18" charset="0"/>
            <a:cs typeface="Times New Roman" panose="02020603050405020304" pitchFamily="18" charset="0"/>
          </a:endParaRPr>
        </a:p>
      </dsp:txBody>
      <dsp:txXfrm>
        <a:off x="48433" y="1212102"/>
        <a:ext cx="8271334" cy="895294"/>
      </dsp:txXfrm>
    </dsp:sp>
    <dsp:sp modelId="{D6B34A97-D3B1-4ED1-B96A-E2BB454AF3FE}">
      <dsp:nvSpPr>
        <dsp:cNvPr id="0" name=""/>
        <dsp:cNvSpPr/>
      </dsp:nvSpPr>
      <dsp:spPr>
        <a:xfrm>
          <a:off x="0" y="2308470"/>
          <a:ext cx="8368200" cy="99216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100000"/>
            </a:lnSpc>
            <a:spcBef>
              <a:spcPct val="0"/>
            </a:spcBef>
            <a:spcAft>
              <a:spcPct val="35000"/>
            </a:spcAft>
            <a:buNone/>
          </a:pPr>
          <a:r>
            <a:rPr lang="en-US" sz="1200" b="1" i="0" u="sng" kern="1200" dirty="0">
              <a:latin typeface="Times New Roman" panose="02020603050405020304" pitchFamily="18" charset="0"/>
              <a:cs typeface="Times New Roman" panose="02020603050405020304" pitchFamily="18" charset="0"/>
            </a:rPr>
            <a:t>Ensuring Customers are Directed to Appropriate Resources</a:t>
          </a:r>
          <a:r>
            <a:rPr lang="en-US" sz="1200" b="0" i="0" u="sng" kern="1200" dirty="0">
              <a:latin typeface="Times New Roman" panose="02020603050405020304" pitchFamily="18" charset="0"/>
              <a:cs typeface="Times New Roman" panose="02020603050405020304" pitchFamily="18" charset="0"/>
            </a:rPr>
            <a:t>: </a:t>
          </a:r>
        </a:p>
        <a:p>
          <a:pPr marL="0" lvl="0" indent="0" algn="l" defTabSz="533400" rtl="0">
            <a:lnSpc>
              <a:spcPct val="10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To reduce AHT and improve service, the IVR system should be designed to direct customers to the appropriate self-service or agent-based resources based on their identified reason for calling. For example, customers seeking flight changes should be directly routed to automated systems that can handle these requests without involving human agents.</a:t>
          </a:r>
          <a:endParaRPr lang="en-US" sz="1100" kern="1200" dirty="0">
            <a:latin typeface="Times New Roman" panose="02020603050405020304" pitchFamily="18" charset="0"/>
            <a:cs typeface="Times New Roman" panose="02020603050405020304" pitchFamily="18" charset="0"/>
          </a:endParaRPr>
        </a:p>
      </dsp:txBody>
      <dsp:txXfrm>
        <a:off x="48433" y="2356903"/>
        <a:ext cx="8271334" cy="89529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365" y="223696"/>
          <a:ext cx="1620313" cy="586381"/>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1" i="0" kern="1200" dirty="0">
              <a:latin typeface="Times New Roman" panose="02020603050405020304" pitchFamily="18" charset="0"/>
              <a:cs typeface="Times New Roman" panose="02020603050405020304" pitchFamily="18" charset="0"/>
            </a:rPr>
            <a:t>1. Expand IVR Self-Service Capabilities</a:t>
          </a:r>
          <a:endParaRPr lang="en-US" sz="1400" kern="1200" dirty="0">
            <a:latin typeface="Times New Roman" panose="02020603050405020304" pitchFamily="18" charset="0"/>
            <a:cs typeface="Times New Roman" panose="02020603050405020304" pitchFamily="18" charset="0"/>
          </a:endParaRPr>
        </a:p>
      </dsp:txBody>
      <dsp:txXfrm>
        <a:off x="17540" y="240871"/>
        <a:ext cx="1585963" cy="552031"/>
      </dsp:txXfrm>
    </dsp:sp>
    <dsp:sp modelId="{2DE63B29-DD97-4D7B-98CE-10D52CDCB7FD}">
      <dsp:nvSpPr>
        <dsp:cNvPr id="0" name=""/>
        <dsp:cNvSpPr/>
      </dsp:nvSpPr>
      <dsp:spPr>
        <a:xfrm>
          <a:off x="162396" y="810078"/>
          <a:ext cx="162570" cy="634256"/>
        </a:xfrm>
        <a:custGeom>
          <a:avLst/>
          <a:gdLst/>
          <a:ahLst/>
          <a:cxnLst/>
          <a:rect l="0" t="0" r="0" b="0"/>
          <a:pathLst>
            <a:path>
              <a:moveTo>
                <a:pt x="0" y="0"/>
              </a:moveTo>
              <a:lnTo>
                <a:pt x="0" y="634256"/>
              </a:lnTo>
              <a:lnTo>
                <a:pt x="162570" y="634256"/>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324967" y="1111097"/>
          <a:ext cx="2577911" cy="666475"/>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Data Insight</a:t>
          </a:r>
          <a:r>
            <a:rPr lang="en-US" sz="900" b="0" i="0" kern="1200" dirty="0">
              <a:solidFill>
                <a:schemeClr val="bg1"/>
              </a:solidFill>
              <a:latin typeface="Times New Roman" panose="02020603050405020304" pitchFamily="18" charset="0"/>
              <a:cs typeface="Times New Roman" panose="02020603050405020304" pitchFamily="18" charset="0"/>
            </a:rPr>
            <a:t>: </a:t>
          </a:r>
        </a:p>
        <a:p>
          <a:pPr marL="0" lvl="0" indent="0" algn="ctr" defTabSz="400050" rtl="0">
            <a:lnSpc>
              <a:spcPct val="90000"/>
            </a:lnSpc>
            <a:spcBef>
              <a:spcPct val="0"/>
            </a:spcBef>
            <a:spcAft>
              <a:spcPct val="35000"/>
            </a:spcAft>
            <a:buNone/>
          </a:pPr>
          <a:r>
            <a:rPr lang="en-US" sz="900" b="0" i="0" kern="1200" dirty="0">
              <a:solidFill>
                <a:schemeClr val="bg1"/>
              </a:solidFill>
              <a:latin typeface="Times New Roman" panose="02020603050405020304" pitchFamily="18" charset="0"/>
              <a:cs typeface="Times New Roman" panose="02020603050405020304" pitchFamily="18" charset="0"/>
            </a:rPr>
            <a:t>High call volumes are related to routine issues like </a:t>
          </a:r>
          <a:r>
            <a:rPr lang="en-US" sz="900" b="1" i="0" kern="1200" dirty="0">
              <a:solidFill>
                <a:schemeClr val="bg1"/>
              </a:solidFill>
              <a:latin typeface="Times New Roman" panose="02020603050405020304" pitchFamily="18" charset="0"/>
              <a:cs typeface="Times New Roman" panose="02020603050405020304" pitchFamily="18" charset="0"/>
            </a:rPr>
            <a:t>IRROPS</a:t>
          </a:r>
          <a:r>
            <a:rPr lang="en-US" sz="900" b="0" i="0" kern="1200" dirty="0">
              <a:solidFill>
                <a:schemeClr val="bg1"/>
              </a:solidFill>
              <a:latin typeface="Times New Roman" panose="02020603050405020304" pitchFamily="18" charset="0"/>
              <a:cs typeface="Times New Roman" panose="02020603050405020304" pitchFamily="18" charset="0"/>
            </a:rPr>
            <a:t>, </a:t>
          </a:r>
          <a:r>
            <a:rPr lang="en-US" sz="900" b="1" i="0" kern="1200" dirty="0">
              <a:solidFill>
                <a:schemeClr val="bg1"/>
              </a:solidFill>
              <a:latin typeface="Times New Roman" panose="02020603050405020304" pitchFamily="18" charset="0"/>
              <a:cs typeface="Times New Roman" panose="02020603050405020304" pitchFamily="18" charset="0"/>
            </a:rPr>
            <a:t>voluntary changes</a:t>
          </a:r>
          <a:r>
            <a:rPr lang="en-US" sz="900" b="0" i="0" kern="1200" dirty="0">
              <a:solidFill>
                <a:schemeClr val="bg1"/>
              </a:solidFill>
              <a:latin typeface="Times New Roman" panose="02020603050405020304" pitchFamily="18" charset="0"/>
              <a:cs typeface="Times New Roman" panose="02020603050405020304" pitchFamily="18" charset="0"/>
            </a:rPr>
            <a:t>, </a:t>
          </a:r>
          <a:r>
            <a:rPr lang="en-US" sz="900" b="1" i="0" kern="1200" dirty="0">
              <a:solidFill>
                <a:schemeClr val="bg1"/>
              </a:solidFill>
              <a:latin typeface="Times New Roman" panose="02020603050405020304" pitchFamily="18" charset="0"/>
              <a:cs typeface="Times New Roman" panose="02020603050405020304" pitchFamily="18" charset="0"/>
            </a:rPr>
            <a:t>seating</a:t>
          </a:r>
          <a:r>
            <a:rPr lang="en-US" sz="900" b="0" i="0" kern="1200" dirty="0">
              <a:solidFill>
                <a:schemeClr val="bg1"/>
              </a:solidFill>
              <a:latin typeface="Times New Roman" panose="02020603050405020304" pitchFamily="18" charset="0"/>
              <a:cs typeface="Times New Roman" panose="02020603050405020304" pitchFamily="18" charset="0"/>
            </a:rPr>
            <a:t>, and </a:t>
          </a:r>
          <a:r>
            <a:rPr lang="en-US" sz="900" b="1" i="0" kern="1200" dirty="0">
              <a:solidFill>
                <a:schemeClr val="bg1"/>
              </a:solidFill>
              <a:latin typeface="Times New Roman" panose="02020603050405020304" pitchFamily="18" charset="0"/>
              <a:cs typeface="Times New Roman" panose="02020603050405020304" pitchFamily="18" charset="0"/>
            </a:rPr>
            <a:t>Mileage Plus</a:t>
          </a:r>
          <a:r>
            <a:rPr lang="en-US" sz="900" b="0" i="0" kern="1200" dirty="0">
              <a:solidFill>
                <a:schemeClr val="bg1"/>
              </a:solidFill>
              <a:latin typeface="Times New Roman" panose="02020603050405020304" pitchFamily="18" charset="0"/>
              <a:cs typeface="Times New Roman" panose="02020603050405020304" pitchFamily="18" charset="0"/>
            </a:rPr>
            <a:t>. These call types can be automated through the IVR system.</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344487" y="1130617"/>
        <a:ext cx="2538871" cy="627435"/>
      </dsp:txXfrm>
    </dsp:sp>
    <dsp:sp modelId="{BC8120FB-5DB3-49CF-A2C0-DA954BBBC6AE}">
      <dsp:nvSpPr>
        <dsp:cNvPr id="0" name=""/>
        <dsp:cNvSpPr/>
      </dsp:nvSpPr>
      <dsp:spPr>
        <a:xfrm>
          <a:off x="162396" y="810078"/>
          <a:ext cx="162570" cy="1800610"/>
        </a:xfrm>
        <a:custGeom>
          <a:avLst/>
          <a:gdLst/>
          <a:ahLst/>
          <a:cxnLst/>
          <a:rect l="0" t="0" r="0" b="0"/>
          <a:pathLst>
            <a:path>
              <a:moveTo>
                <a:pt x="0" y="0"/>
              </a:moveTo>
              <a:lnTo>
                <a:pt x="0" y="1800610"/>
              </a:lnTo>
              <a:lnTo>
                <a:pt x="162570" y="180061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324967" y="1924168"/>
          <a:ext cx="2606752" cy="1373041"/>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Recommendation</a:t>
          </a:r>
          <a:r>
            <a:rPr lang="en-US" sz="900" b="0" i="0" kern="1200" dirty="0">
              <a:solidFill>
                <a:schemeClr val="bg1"/>
              </a:solidFill>
              <a:latin typeface="Times New Roman" panose="02020603050405020304" pitchFamily="18" charset="0"/>
              <a:cs typeface="Times New Roman" panose="02020603050405020304" pitchFamily="18" charset="0"/>
            </a:rPr>
            <a:t>: </a:t>
          </a:r>
        </a:p>
        <a:p>
          <a:pPr marL="0" lvl="0" indent="0" algn="ctr" defTabSz="400050" rtl="0">
            <a:lnSpc>
              <a:spcPct val="9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Automate Common Queries</a:t>
          </a:r>
          <a:r>
            <a:rPr lang="en-US" sz="900" b="0" i="0" kern="1200" dirty="0">
              <a:solidFill>
                <a:schemeClr val="bg1"/>
              </a:solidFill>
              <a:latin typeface="Times New Roman" panose="02020603050405020304" pitchFamily="18" charset="0"/>
              <a:cs typeface="Times New Roman" panose="02020603050405020304" pitchFamily="18" charset="0"/>
            </a:rPr>
            <a:t>: Expand the IVR system to handle high-volume, routine inquiries such as </a:t>
          </a:r>
          <a:r>
            <a:rPr lang="en-US" sz="900" b="1" i="0" kern="1200" dirty="0">
              <a:solidFill>
                <a:schemeClr val="bg1"/>
              </a:solidFill>
              <a:latin typeface="Times New Roman" panose="02020603050405020304" pitchFamily="18" charset="0"/>
              <a:cs typeface="Times New Roman" panose="02020603050405020304" pitchFamily="18" charset="0"/>
            </a:rPr>
            <a:t>seating arrangements</a:t>
          </a:r>
          <a:r>
            <a:rPr lang="en-US" sz="900" b="0" i="0" kern="1200" dirty="0">
              <a:solidFill>
                <a:schemeClr val="bg1"/>
              </a:solidFill>
              <a:latin typeface="Times New Roman" panose="02020603050405020304" pitchFamily="18" charset="0"/>
              <a:cs typeface="Times New Roman" panose="02020603050405020304" pitchFamily="18" charset="0"/>
            </a:rPr>
            <a:t>, </a:t>
          </a:r>
          <a:r>
            <a:rPr lang="en-US" sz="900" b="1" i="0" kern="1200" dirty="0">
              <a:solidFill>
                <a:schemeClr val="bg1"/>
              </a:solidFill>
              <a:latin typeface="Times New Roman" panose="02020603050405020304" pitchFamily="18" charset="0"/>
              <a:cs typeface="Times New Roman" panose="02020603050405020304" pitchFamily="18" charset="0"/>
            </a:rPr>
            <a:t>flight status updates</a:t>
          </a:r>
          <a:r>
            <a:rPr lang="en-US" sz="900" b="0" i="0" kern="1200" dirty="0">
              <a:solidFill>
                <a:schemeClr val="bg1"/>
              </a:solidFill>
              <a:latin typeface="Times New Roman" panose="02020603050405020304" pitchFamily="18" charset="0"/>
              <a:cs typeface="Times New Roman" panose="02020603050405020304" pitchFamily="18" charset="0"/>
            </a:rPr>
            <a:t>, </a:t>
          </a:r>
          <a:r>
            <a:rPr lang="en-US" sz="900" b="1" i="0" kern="1200" dirty="0">
              <a:solidFill>
                <a:schemeClr val="bg1"/>
              </a:solidFill>
              <a:latin typeface="Times New Roman" panose="02020603050405020304" pitchFamily="18" charset="0"/>
              <a:cs typeface="Times New Roman" panose="02020603050405020304" pitchFamily="18" charset="0"/>
            </a:rPr>
            <a:t>booking changes</a:t>
          </a:r>
          <a:r>
            <a:rPr lang="en-US" sz="900" b="0" i="0" kern="1200" dirty="0">
              <a:solidFill>
                <a:schemeClr val="bg1"/>
              </a:solidFill>
              <a:latin typeface="Times New Roman" panose="02020603050405020304" pitchFamily="18" charset="0"/>
              <a:cs typeface="Times New Roman" panose="02020603050405020304" pitchFamily="18" charset="0"/>
            </a:rPr>
            <a:t>, and </a:t>
          </a:r>
          <a:r>
            <a:rPr lang="en-US" sz="900" b="1" i="0" kern="1200" dirty="0">
              <a:solidFill>
                <a:schemeClr val="bg1"/>
              </a:solidFill>
              <a:latin typeface="Times New Roman" panose="02020603050405020304" pitchFamily="18" charset="0"/>
              <a:cs typeface="Times New Roman" panose="02020603050405020304" pitchFamily="18" charset="0"/>
            </a:rPr>
            <a:t>Mileage Plus</a:t>
          </a:r>
          <a:r>
            <a:rPr lang="en-US" sz="900" b="0" i="0" kern="1200" dirty="0">
              <a:solidFill>
                <a:schemeClr val="bg1"/>
              </a:solidFill>
              <a:latin typeface="Times New Roman" panose="02020603050405020304" pitchFamily="18" charset="0"/>
              <a:cs typeface="Times New Roman" panose="02020603050405020304" pitchFamily="18" charset="0"/>
            </a:rPr>
            <a:t> account queries. </a:t>
          </a:r>
        </a:p>
        <a:p>
          <a:pPr marL="0" lvl="0" indent="0" algn="ctr" defTabSz="400050" rtl="0">
            <a:lnSpc>
              <a:spcPct val="9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Real-Time Integration</a:t>
          </a:r>
          <a:r>
            <a:rPr lang="en-US" sz="900" b="0" i="0" kern="1200" dirty="0">
              <a:solidFill>
                <a:schemeClr val="bg1"/>
              </a:solidFill>
              <a:latin typeface="Times New Roman" panose="02020603050405020304" pitchFamily="18" charset="0"/>
              <a:cs typeface="Times New Roman" panose="02020603050405020304" pitchFamily="18" charset="0"/>
            </a:rPr>
            <a:t>: Integrate real-time flight data and account information into the IVR system to enable customers to resolve issues like flight cancellations or loyalty status inquiries without agent intervention.</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365182" y="1964383"/>
        <a:ext cx="2526322" cy="1292611"/>
      </dsp:txXfrm>
    </dsp:sp>
    <dsp:sp modelId="{160EC79E-2E94-491C-B9F3-33D94DE75C34}">
      <dsp:nvSpPr>
        <dsp:cNvPr id="0" name=""/>
        <dsp:cNvSpPr/>
      </dsp:nvSpPr>
      <dsp:spPr>
        <a:xfrm>
          <a:off x="162396" y="810078"/>
          <a:ext cx="162570" cy="2974127"/>
        </a:xfrm>
        <a:custGeom>
          <a:avLst/>
          <a:gdLst/>
          <a:ahLst/>
          <a:cxnLst/>
          <a:rect l="0" t="0" r="0" b="0"/>
          <a:pathLst>
            <a:path>
              <a:moveTo>
                <a:pt x="0" y="0"/>
              </a:moveTo>
              <a:lnTo>
                <a:pt x="0" y="2974127"/>
              </a:lnTo>
              <a:lnTo>
                <a:pt x="162570" y="2974127"/>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324967" y="3443805"/>
          <a:ext cx="2576588" cy="680800"/>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Impact</a:t>
          </a:r>
          <a:r>
            <a:rPr lang="en-US" sz="900" b="0" i="0" kern="1200" dirty="0">
              <a:solidFill>
                <a:schemeClr val="bg1"/>
              </a:solidFill>
              <a:latin typeface="Times New Roman" panose="02020603050405020304" pitchFamily="18" charset="0"/>
              <a:cs typeface="Times New Roman" panose="02020603050405020304" pitchFamily="18" charset="0"/>
            </a:rPr>
            <a:t>: </a:t>
          </a:r>
        </a:p>
        <a:p>
          <a:pPr marL="0" lvl="0" indent="0" algn="ctr" defTabSz="400050" rtl="0">
            <a:lnSpc>
              <a:spcPct val="90000"/>
            </a:lnSpc>
            <a:spcBef>
              <a:spcPct val="0"/>
            </a:spcBef>
            <a:spcAft>
              <a:spcPct val="35000"/>
            </a:spcAft>
            <a:buNone/>
          </a:pPr>
          <a:r>
            <a:rPr lang="en-US" sz="900" b="0" i="0" kern="1200" dirty="0">
              <a:solidFill>
                <a:schemeClr val="bg1"/>
              </a:solidFill>
              <a:latin typeface="Times New Roman" panose="02020603050405020304" pitchFamily="18" charset="0"/>
              <a:cs typeface="Times New Roman" panose="02020603050405020304" pitchFamily="18" charset="0"/>
            </a:rPr>
            <a:t>This will significantly reduce Average Handle Time (AHT) and Average Speed to Answer (AST) by preventing simple issues from reaching agents, thus optimizing the use of resources.</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344907" y="3463745"/>
        <a:ext cx="2536708" cy="6409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36292" y="18382"/>
          <a:ext cx="1194487" cy="597243"/>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2. Optimize IVR for Peak Call Periods</a:t>
          </a:r>
          <a:endParaRPr lang="en-US" sz="1400" kern="1200" dirty="0">
            <a:latin typeface="Times New Roman" panose="02020603050405020304" pitchFamily="18" charset="0"/>
            <a:cs typeface="Times New Roman" panose="02020603050405020304" pitchFamily="18" charset="0"/>
          </a:endParaRPr>
        </a:p>
      </dsp:txBody>
      <dsp:txXfrm>
        <a:off x="53785" y="35875"/>
        <a:ext cx="1159501" cy="562257"/>
      </dsp:txXfrm>
    </dsp:sp>
    <dsp:sp modelId="{2DE63B29-DD97-4D7B-98CE-10D52CDCB7FD}">
      <dsp:nvSpPr>
        <dsp:cNvPr id="0" name=""/>
        <dsp:cNvSpPr/>
      </dsp:nvSpPr>
      <dsp:spPr>
        <a:xfrm>
          <a:off x="110020" y="615626"/>
          <a:ext cx="91440" cy="668241"/>
        </a:xfrm>
        <a:custGeom>
          <a:avLst/>
          <a:gdLst/>
          <a:ahLst/>
          <a:cxnLst/>
          <a:rect l="0" t="0" r="0" b="0"/>
          <a:pathLst>
            <a:path>
              <a:moveTo>
                <a:pt x="45720" y="0"/>
              </a:moveTo>
              <a:lnTo>
                <a:pt x="45720" y="668241"/>
              </a:lnTo>
              <a:lnTo>
                <a:pt x="130540" y="668241"/>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240561" y="944456"/>
          <a:ext cx="2625664" cy="678821"/>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Data Insight</a:t>
          </a:r>
          <a:r>
            <a:rPr lang="en-US" sz="900" b="0" i="0" kern="1200" dirty="0">
              <a:solidFill>
                <a:schemeClr val="bg1"/>
              </a:solidFill>
              <a:latin typeface="Times New Roman" panose="02020603050405020304" pitchFamily="18" charset="0"/>
              <a:cs typeface="Times New Roman" panose="02020603050405020304" pitchFamily="18" charset="0"/>
            </a:rPr>
            <a:t>: </a:t>
          </a:r>
        </a:p>
        <a:p>
          <a:pPr marL="0" lvl="0" indent="0" algn="ctr" defTabSz="400050" rtl="0">
            <a:lnSpc>
              <a:spcPct val="90000"/>
            </a:lnSpc>
            <a:spcBef>
              <a:spcPct val="0"/>
            </a:spcBef>
            <a:spcAft>
              <a:spcPct val="35000"/>
            </a:spcAft>
            <a:buNone/>
          </a:pPr>
          <a:r>
            <a:rPr lang="en-US" sz="900" b="0" i="0" kern="1200" dirty="0">
              <a:solidFill>
                <a:schemeClr val="bg1"/>
              </a:solidFill>
              <a:latin typeface="Times New Roman" panose="02020603050405020304" pitchFamily="18" charset="0"/>
              <a:cs typeface="Times New Roman" panose="02020603050405020304" pitchFamily="18" charset="0"/>
            </a:rPr>
            <a:t>Most call occurs between 6 AM to 7 AM and 6 PM to 10 PM, leading to higher AHT and AST during this time period.</a:t>
          </a:r>
        </a:p>
      </dsp:txBody>
      <dsp:txXfrm>
        <a:off x="260443" y="964338"/>
        <a:ext cx="2585900" cy="639057"/>
      </dsp:txXfrm>
    </dsp:sp>
    <dsp:sp modelId="{BC8120FB-5DB3-49CF-A2C0-DA954BBBC6AE}">
      <dsp:nvSpPr>
        <dsp:cNvPr id="0" name=""/>
        <dsp:cNvSpPr/>
      </dsp:nvSpPr>
      <dsp:spPr>
        <a:xfrm>
          <a:off x="110020" y="615626"/>
          <a:ext cx="91440" cy="1888481"/>
        </a:xfrm>
        <a:custGeom>
          <a:avLst/>
          <a:gdLst/>
          <a:ahLst/>
          <a:cxnLst/>
          <a:rect l="0" t="0" r="0" b="0"/>
          <a:pathLst>
            <a:path>
              <a:moveTo>
                <a:pt x="45720" y="0"/>
              </a:moveTo>
              <a:lnTo>
                <a:pt x="45720" y="1888481"/>
              </a:lnTo>
              <a:lnTo>
                <a:pt x="130540" y="1888481"/>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240561" y="1772588"/>
          <a:ext cx="2540856" cy="1463038"/>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Recommendation</a:t>
          </a:r>
          <a:r>
            <a:rPr lang="en-US" sz="900" kern="1200" dirty="0">
              <a:solidFill>
                <a:schemeClr val="bg1"/>
              </a:solidFill>
              <a:latin typeface="Times New Roman" panose="02020603050405020304" pitchFamily="18" charset="0"/>
              <a:cs typeface="Times New Roman" panose="02020603050405020304" pitchFamily="18" charset="0"/>
            </a:rPr>
            <a:t>:</a:t>
          </a:r>
        </a:p>
        <a:p>
          <a:pPr marL="0" lvl="0" indent="0" algn="ctr" defTabSz="400050">
            <a:lnSpc>
              <a:spcPct val="9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Dynamic IVR Flow</a:t>
          </a:r>
          <a:r>
            <a:rPr lang="en-US" sz="900" kern="1200" dirty="0">
              <a:solidFill>
                <a:schemeClr val="bg1"/>
              </a:solidFill>
              <a:latin typeface="Times New Roman" panose="02020603050405020304" pitchFamily="18" charset="0"/>
              <a:cs typeface="Times New Roman" panose="02020603050405020304" pitchFamily="18" charset="0"/>
            </a:rPr>
            <a:t>: Introduce an adaptive IVR system that prioritizes self-service and automation during peak periods. For instance, during high traffic, the IVR can preemptively suggest options for resolving common issues like rebooking or checking flight status.</a:t>
          </a:r>
        </a:p>
        <a:p>
          <a:pPr marL="0" lvl="0" indent="0" algn="ctr" defTabSz="400050">
            <a:lnSpc>
              <a:spcPct val="9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Predictive Call Routing</a:t>
          </a:r>
          <a:r>
            <a:rPr lang="en-US" sz="900" kern="1200" dirty="0">
              <a:solidFill>
                <a:schemeClr val="bg1"/>
              </a:solidFill>
              <a:latin typeface="Times New Roman" panose="02020603050405020304" pitchFamily="18" charset="0"/>
              <a:cs typeface="Times New Roman" panose="02020603050405020304" pitchFamily="18" charset="0"/>
            </a:rPr>
            <a:t>: Use historical data to predict peak call periods and pre-route calls with simple solutions to the IVR, allowing agents to focus on more complex issues.</a:t>
          </a:r>
        </a:p>
      </dsp:txBody>
      <dsp:txXfrm>
        <a:off x="283412" y="1815439"/>
        <a:ext cx="2455154" cy="1377336"/>
      </dsp:txXfrm>
    </dsp:sp>
    <dsp:sp modelId="{160EC79E-2E94-491C-B9F3-33D94DE75C34}">
      <dsp:nvSpPr>
        <dsp:cNvPr id="0" name=""/>
        <dsp:cNvSpPr/>
      </dsp:nvSpPr>
      <dsp:spPr>
        <a:xfrm>
          <a:off x="110020" y="615626"/>
          <a:ext cx="91440" cy="3142959"/>
        </a:xfrm>
        <a:custGeom>
          <a:avLst/>
          <a:gdLst/>
          <a:ahLst/>
          <a:cxnLst/>
          <a:rect l="0" t="0" r="0" b="0"/>
          <a:pathLst>
            <a:path>
              <a:moveTo>
                <a:pt x="45720" y="0"/>
              </a:moveTo>
              <a:lnTo>
                <a:pt x="45720" y="3142959"/>
              </a:lnTo>
              <a:lnTo>
                <a:pt x="130540" y="314295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240561" y="3384937"/>
          <a:ext cx="2534195" cy="747295"/>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Impact</a:t>
          </a:r>
          <a:r>
            <a:rPr lang="en-US" sz="900" b="0" i="0" kern="1200" dirty="0">
              <a:solidFill>
                <a:schemeClr val="bg1"/>
              </a:solidFill>
              <a:latin typeface="Times New Roman" panose="02020603050405020304" pitchFamily="18" charset="0"/>
              <a:cs typeface="Times New Roman" panose="02020603050405020304" pitchFamily="18" charset="0"/>
            </a:rPr>
            <a:t>:</a:t>
          </a:r>
          <a:br>
            <a:rPr lang="en-US" sz="900" b="0" i="0" kern="1200" dirty="0">
              <a:solidFill>
                <a:schemeClr val="bg1"/>
              </a:solidFill>
              <a:latin typeface="Times New Roman" panose="02020603050405020304" pitchFamily="18" charset="0"/>
              <a:cs typeface="Times New Roman" panose="02020603050405020304" pitchFamily="18" charset="0"/>
            </a:rPr>
          </a:br>
          <a:r>
            <a:rPr lang="en-US" sz="900" b="0" i="0" kern="1200" dirty="0">
              <a:solidFill>
                <a:schemeClr val="bg1"/>
              </a:solidFill>
              <a:latin typeface="Times New Roman" panose="02020603050405020304" pitchFamily="18" charset="0"/>
              <a:cs typeface="Times New Roman" panose="02020603050405020304" pitchFamily="18" charset="0"/>
            </a:rPr>
            <a:t>This will reduce call congestion during peak hours and improve customer satisfaction and reduced call abandonment.</a:t>
          </a:r>
        </a:p>
        <a:p>
          <a:pPr marL="0" lvl="0" indent="0" algn="ctr" defTabSz="400050" rtl="0">
            <a:lnSpc>
              <a:spcPct val="90000"/>
            </a:lnSpc>
            <a:spcBef>
              <a:spcPct val="0"/>
            </a:spcBef>
            <a:spcAft>
              <a:spcPct val="35000"/>
            </a:spcAft>
            <a:buNone/>
          </a:pPr>
          <a:endParaRPr lang="en-US" sz="900" b="0" i="0" kern="1200" dirty="0">
            <a:solidFill>
              <a:schemeClr val="bg1"/>
            </a:solidFill>
            <a:latin typeface="Times New Roman" panose="02020603050405020304" pitchFamily="18" charset="0"/>
            <a:cs typeface="Times New Roman" panose="02020603050405020304" pitchFamily="18" charset="0"/>
          </a:endParaRPr>
        </a:p>
      </dsp:txBody>
      <dsp:txXfrm>
        <a:off x="262449" y="3406825"/>
        <a:ext cx="2490419" cy="70351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27" y="14624"/>
          <a:ext cx="1764427" cy="571337"/>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3. Implement Sentiment-Based Routing</a:t>
          </a:r>
          <a:endParaRPr lang="en-US" sz="1400" kern="1200" dirty="0">
            <a:latin typeface="Times New Roman" panose="02020603050405020304" pitchFamily="18" charset="0"/>
            <a:cs typeface="Times New Roman" panose="02020603050405020304" pitchFamily="18" charset="0"/>
          </a:endParaRPr>
        </a:p>
      </dsp:txBody>
      <dsp:txXfrm>
        <a:off x="16761" y="31358"/>
        <a:ext cx="1730959" cy="537869"/>
      </dsp:txXfrm>
    </dsp:sp>
    <dsp:sp modelId="{2DE63B29-DD97-4D7B-98CE-10D52CDCB7FD}">
      <dsp:nvSpPr>
        <dsp:cNvPr id="0" name=""/>
        <dsp:cNvSpPr/>
      </dsp:nvSpPr>
      <dsp:spPr>
        <a:xfrm>
          <a:off x="176470" y="585962"/>
          <a:ext cx="178031" cy="530363"/>
        </a:xfrm>
        <a:custGeom>
          <a:avLst/>
          <a:gdLst/>
          <a:ahLst/>
          <a:cxnLst/>
          <a:rect l="0" t="0" r="0" b="0"/>
          <a:pathLst>
            <a:path>
              <a:moveTo>
                <a:pt x="0" y="0"/>
              </a:moveTo>
              <a:lnTo>
                <a:pt x="0" y="530363"/>
              </a:lnTo>
              <a:lnTo>
                <a:pt x="178031" y="530363"/>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354501" y="791637"/>
          <a:ext cx="2511773" cy="649376"/>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Data Insight</a:t>
          </a:r>
          <a:r>
            <a:rPr lang="en-US" sz="900" b="0" i="0" kern="1200" dirty="0">
              <a:solidFill>
                <a:schemeClr val="bg1"/>
              </a:solidFill>
              <a:latin typeface="Times New Roman" panose="02020603050405020304" pitchFamily="18" charset="0"/>
              <a:cs typeface="Times New Roman" panose="02020603050405020304" pitchFamily="18" charset="0"/>
            </a:rPr>
            <a:t>: </a:t>
          </a:r>
        </a:p>
        <a:p>
          <a:pPr marL="0" lvl="0" indent="0" algn="ctr" defTabSz="400050" rtl="0">
            <a:lnSpc>
              <a:spcPct val="90000"/>
            </a:lnSpc>
            <a:spcBef>
              <a:spcPct val="0"/>
            </a:spcBef>
            <a:spcAft>
              <a:spcPct val="35000"/>
            </a:spcAft>
            <a:buNone/>
          </a:pPr>
          <a:r>
            <a:rPr lang="en-US" sz="900" b="0" i="0" kern="1200" dirty="0">
              <a:solidFill>
                <a:schemeClr val="bg1"/>
              </a:solidFill>
              <a:latin typeface="Times New Roman" panose="02020603050405020304" pitchFamily="18" charset="0"/>
              <a:cs typeface="Times New Roman" panose="02020603050405020304" pitchFamily="18" charset="0"/>
            </a:rPr>
            <a:t>Calls where both the customer and agent are polite result in shorter AHT (as low as 2 minutes). When silence is high (80-90%), AHT extends to 15-18 minutes.</a:t>
          </a:r>
        </a:p>
      </dsp:txBody>
      <dsp:txXfrm>
        <a:off x="373521" y="810657"/>
        <a:ext cx="2473733" cy="611336"/>
      </dsp:txXfrm>
    </dsp:sp>
    <dsp:sp modelId="{BC8120FB-5DB3-49CF-A2C0-DA954BBBC6AE}">
      <dsp:nvSpPr>
        <dsp:cNvPr id="0" name=""/>
        <dsp:cNvSpPr/>
      </dsp:nvSpPr>
      <dsp:spPr>
        <a:xfrm>
          <a:off x="176470" y="585962"/>
          <a:ext cx="178031" cy="1903439"/>
        </a:xfrm>
        <a:custGeom>
          <a:avLst/>
          <a:gdLst/>
          <a:ahLst/>
          <a:cxnLst/>
          <a:rect l="0" t="0" r="0" b="0"/>
          <a:pathLst>
            <a:path>
              <a:moveTo>
                <a:pt x="0" y="0"/>
              </a:moveTo>
              <a:lnTo>
                <a:pt x="0" y="1903439"/>
              </a:lnTo>
              <a:lnTo>
                <a:pt x="178031" y="190343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354501" y="1583848"/>
          <a:ext cx="2336441" cy="1811105"/>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Recommendation</a:t>
          </a:r>
          <a:r>
            <a:rPr lang="en-US" sz="900" kern="1200" dirty="0">
              <a:solidFill>
                <a:schemeClr val="bg1"/>
              </a:solidFill>
              <a:latin typeface="Times New Roman" panose="02020603050405020304" pitchFamily="18" charset="0"/>
              <a:cs typeface="Times New Roman" panose="02020603050405020304" pitchFamily="18" charset="0"/>
            </a:rPr>
            <a:t>:</a:t>
          </a:r>
        </a:p>
        <a:p>
          <a:pPr marL="0" lvl="0" indent="0" algn="ctr" defTabSz="400050">
            <a:lnSpc>
              <a:spcPct val="9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Sentiment Detection in IVR: </a:t>
          </a:r>
          <a:r>
            <a:rPr lang="en-US" sz="900" kern="1200" dirty="0">
              <a:solidFill>
                <a:schemeClr val="bg1"/>
              </a:solidFill>
              <a:latin typeface="Times New Roman" panose="02020603050405020304" pitchFamily="18" charset="0"/>
              <a:cs typeface="Times New Roman" panose="02020603050405020304" pitchFamily="18" charset="0"/>
            </a:rPr>
            <a:t>Implement sentiment analysis within the IVR system to assess customer mood (e.g., frustration, calmness) before transferring to an agent. Calls that exhibit high levels of frustration can be routed to more experienced agents, while routine queries can be handled by automated systems or less experienced agents. </a:t>
          </a:r>
        </a:p>
        <a:p>
          <a:pPr marL="0" lvl="0" indent="0" algn="ctr" defTabSz="400050">
            <a:lnSpc>
              <a:spcPct val="9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Silence Detection: </a:t>
          </a:r>
          <a:r>
            <a:rPr lang="en-US" sz="900" kern="1200" dirty="0">
              <a:solidFill>
                <a:schemeClr val="bg1"/>
              </a:solidFill>
              <a:latin typeface="Times New Roman" panose="02020603050405020304" pitchFamily="18" charset="0"/>
              <a:cs typeface="Times New Roman" panose="02020603050405020304" pitchFamily="18" charset="0"/>
            </a:rPr>
            <a:t>Integrate silence detection in the IVR system to prompt customers during periods of inactivity, which can help move the conversation forward and prevent prolonged silence.</a:t>
          </a:r>
        </a:p>
      </dsp:txBody>
      <dsp:txXfrm>
        <a:off x="407546" y="1636893"/>
        <a:ext cx="2230351" cy="1705015"/>
      </dsp:txXfrm>
    </dsp:sp>
    <dsp:sp modelId="{160EC79E-2E94-491C-B9F3-33D94DE75C34}">
      <dsp:nvSpPr>
        <dsp:cNvPr id="0" name=""/>
        <dsp:cNvSpPr/>
      </dsp:nvSpPr>
      <dsp:spPr>
        <a:xfrm>
          <a:off x="176470" y="585962"/>
          <a:ext cx="178031" cy="3309266"/>
        </a:xfrm>
        <a:custGeom>
          <a:avLst/>
          <a:gdLst/>
          <a:ahLst/>
          <a:cxnLst/>
          <a:rect l="0" t="0" r="0" b="0"/>
          <a:pathLst>
            <a:path>
              <a:moveTo>
                <a:pt x="0" y="0"/>
              </a:moveTo>
              <a:lnTo>
                <a:pt x="0" y="3309266"/>
              </a:lnTo>
              <a:lnTo>
                <a:pt x="178031" y="3309266"/>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354501" y="3537788"/>
          <a:ext cx="2424271" cy="714880"/>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Impact</a:t>
          </a:r>
          <a:r>
            <a:rPr lang="en-US" sz="900" b="0" i="0" kern="1200" dirty="0">
              <a:solidFill>
                <a:schemeClr val="bg1"/>
              </a:solidFill>
              <a:latin typeface="Times New Roman" panose="02020603050405020304" pitchFamily="18" charset="0"/>
              <a:cs typeface="Times New Roman" panose="02020603050405020304" pitchFamily="18" charset="0"/>
            </a:rPr>
            <a:t>:</a:t>
          </a:r>
          <a:br>
            <a:rPr lang="en-US" sz="900" b="0" i="0" kern="1200" dirty="0">
              <a:solidFill>
                <a:schemeClr val="bg1"/>
              </a:solidFill>
              <a:latin typeface="Times New Roman" panose="02020603050405020304" pitchFamily="18" charset="0"/>
              <a:cs typeface="Times New Roman" panose="02020603050405020304" pitchFamily="18" charset="0"/>
            </a:rPr>
          </a:br>
          <a:r>
            <a:rPr lang="en-US" sz="900" b="0" i="0" kern="1200" dirty="0">
              <a:solidFill>
                <a:schemeClr val="bg1"/>
              </a:solidFill>
              <a:latin typeface="Times New Roman" panose="02020603050405020304" pitchFamily="18" charset="0"/>
              <a:cs typeface="Times New Roman" panose="02020603050405020304" pitchFamily="18" charset="0"/>
            </a:rPr>
            <a:t>This will reduce AHT by ensuring that the right calls are directed to the right agents and minimizing time spent on unproductive interactions.</a:t>
          </a:r>
        </a:p>
      </dsp:txBody>
      <dsp:txXfrm>
        <a:off x="375439" y="3558726"/>
        <a:ext cx="2382395" cy="67300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866" y="81137"/>
          <a:ext cx="1892341" cy="579221"/>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10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4. Leverage Data to Personalize IVR Paths</a:t>
          </a:r>
          <a:endParaRPr lang="en-US" sz="1400" kern="1200" dirty="0">
            <a:latin typeface="Times New Roman" panose="02020603050405020304" pitchFamily="18" charset="0"/>
            <a:cs typeface="Times New Roman" panose="02020603050405020304" pitchFamily="18" charset="0"/>
          </a:endParaRPr>
        </a:p>
      </dsp:txBody>
      <dsp:txXfrm>
        <a:off x="17831" y="98102"/>
        <a:ext cx="1858411" cy="545291"/>
      </dsp:txXfrm>
    </dsp:sp>
    <dsp:sp modelId="{2DE63B29-DD97-4D7B-98CE-10D52CDCB7FD}">
      <dsp:nvSpPr>
        <dsp:cNvPr id="0" name=""/>
        <dsp:cNvSpPr/>
      </dsp:nvSpPr>
      <dsp:spPr>
        <a:xfrm>
          <a:off x="190100" y="660359"/>
          <a:ext cx="189766" cy="626512"/>
        </a:xfrm>
        <a:custGeom>
          <a:avLst/>
          <a:gdLst/>
          <a:ahLst/>
          <a:cxnLst/>
          <a:rect l="0" t="0" r="0" b="0"/>
          <a:pathLst>
            <a:path>
              <a:moveTo>
                <a:pt x="0" y="0"/>
              </a:moveTo>
              <a:lnTo>
                <a:pt x="0" y="626512"/>
              </a:lnTo>
              <a:lnTo>
                <a:pt x="189766" y="62651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379867" y="957703"/>
          <a:ext cx="2546435" cy="658337"/>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Data Insight</a:t>
          </a:r>
          <a:r>
            <a:rPr lang="en-US" sz="900" b="0" i="0" kern="1200" dirty="0">
              <a:solidFill>
                <a:schemeClr val="bg1"/>
              </a:solidFill>
              <a:latin typeface="Times New Roman" panose="02020603050405020304" pitchFamily="18" charset="0"/>
              <a:cs typeface="Times New Roman" panose="02020603050405020304" pitchFamily="18" charset="0"/>
            </a:rPr>
            <a:t>: </a:t>
          </a:r>
        </a:p>
        <a:p>
          <a:pPr marL="0" lvl="0" indent="0" algn="ctr" defTabSz="400050" rtl="0">
            <a:lnSpc>
              <a:spcPct val="100000"/>
            </a:lnSpc>
            <a:spcBef>
              <a:spcPct val="0"/>
            </a:spcBef>
            <a:spcAft>
              <a:spcPct val="35000"/>
            </a:spcAft>
            <a:buNone/>
          </a:pPr>
          <a:r>
            <a:rPr lang="en-US" sz="900" b="0" i="0" kern="1200" dirty="0">
              <a:solidFill>
                <a:schemeClr val="bg1"/>
              </a:solidFill>
              <a:latin typeface="Times New Roman" panose="02020603050405020304" pitchFamily="18" charset="0"/>
              <a:cs typeface="Times New Roman" panose="02020603050405020304" pitchFamily="18" charset="0"/>
            </a:rPr>
            <a:t>Frequent call reasons like IRROPS, voluntary changes, and baggage tracking can be automated, but customers prefer personalized service.</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399149" y="976985"/>
        <a:ext cx="2507871" cy="619773"/>
      </dsp:txXfrm>
    </dsp:sp>
    <dsp:sp modelId="{BC8120FB-5DB3-49CF-A2C0-DA954BBBC6AE}">
      <dsp:nvSpPr>
        <dsp:cNvPr id="0" name=""/>
        <dsp:cNvSpPr/>
      </dsp:nvSpPr>
      <dsp:spPr>
        <a:xfrm>
          <a:off x="190100" y="660359"/>
          <a:ext cx="189766" cy="1945942"/>
        </a:xfrm>
        <a:custGeom>
          <a:avLst/>
          <a:gdLst/>
          <a:ahLst/>
          <a:cxnLst/>
          <a:rect l="0" t="0" r="0" b="0"/>
          <a:pathLst>
            <a:path>
              <a:moveTo>
                <a:pt x="0" y="0"/>
              </a:moveTo>
              <a:lnTo>
                <a:pt x="0" y="1945942"/>
              </a:lnTo>
              <a:lnTo>
                <a:pt x="189766" y="194594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379867" y="1760846"/>
          <a:ext cx="2551356" cy="1690910"/>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Recommendation</a:t>
          </a:r>
          <a:r>
            <a:rPr lang="en-US" sz="900" b="0" i="0" kern="1200" dirty="0">
              <a:solidFill>
                <a:schemeClr val="bg1"/>
              </a:solidFill>
              <a:latin typeface="Times New Roman" panose="02020603050405020304" pitchFamily="18" charset="0"/>
              <a:cs typeface="Times New Roman" panose="02020603050405020304" pitchFamily="18" charset="0"/>
            </a:rPr>
            <a:t>: </a:t>
          </a:r>
        </a:p>
        <a:p>
          <a:pPr marL="0" lvl="0" indent="0" algn="ctr" defTabSz="400050" rtl="0">
            <a:lnSpc>
              <a:spcPct val="10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Customer Profile Integration: </a:t>
          </a:r>
          <a:r>
            <a:rPr lang="en-US" sz="900" b="0" i="0" kern="1200" dirty="0">
              <a:solidFill>
                <a:schemeClr val="bg1"/>
              </a:solidFill>
              <a:latin typeface="Times New Roman" panose="02020603050405020304" pitchFamily="18" charset="0"/>
              <a:cs typeface="Times New Roman" panose="02020603050405020304" pitchFamily="18" charset="0"/>
            </a:rPr>
            <a:t>Use customer data to personalize IVR interactions. For instance, if a customer frequently travels with United, the IVR can preemptively offer Mileage Plus information, booking changes, or status updates. </a:t>
          </a:r>
        </a:p>
        <a:p>
          <a:pPr marL="0" lvl="0" indent="0" algn="ctr" defTabSz="400050" rtl="0">
            <a:lnSpc>
              <a:spcPct val="10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Contextual Self-Service: </a:t>
          </a:r>
          <a:r>
            <a:rPr lang="en-US" sz="900" b="0" i="0" kern="1200" dirty="0">
              <a:solidFill>
                <a:schemeClr val="bg1"/>
              </a:solidFill>
              <a:latin typeface="Times New Roman" panose="02020603050405020304" pitchFamily="18" charset="0"/>
              <a:cs typeface="Times New Roman" panose="02020603050405020304" pitchFamily="18" charset="0"/>
            </a:rPr>
            <a:t>Automatically suggest the most likely self-service options based on the customer’s past interactions (e.g., if the customer recently booked a flight, offer options related to check-in or flight changes).</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429392" y="1810371"/>
        <a:ext cx="2452306" cy="1591860"/>
      </dsp:txXfrm>
    </dsp:sp>
    <dsp:sp modelId="{160EC79E-2E94-491C-B9F3-33D94DE75C34}">
      <dsp:nvSpPr>
        <dsp:cNvPr id="0" name=""/>
        <dsp:cNvSpPr/>
      </dsp:nvSpPr>
      <dsp:spPr>
        <a:xfrm>
          <a:off x="190100" y="660359"/>
          <a:ext cx="189766" cy="3272447"/>
        </a:xfrm>
        <a:custGeom>
          <a:avLst/>
          <a:gdLst/>
          <a:ahLst/>
          <a:cxnLst/>
          <a:rect l="0" t="0" r="0" b="0"/>
          <a:pathLst>
            <a:path>
              <a:moveTo>
                <a:pt x="0" y="0"/>
              </a:moveTo>
              <a:lnTo>
                <a:pt x="0" y="3272447"/>
              </a:lnTo>
              <a:lnTo>
                <a:pt x="189766" y="3272447"/>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379867" y="3596562"/>
          <a:ext cx="2545128" cy="672488"/>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Impact</a:t>
          </a:r>
          <a:r>
            <a:rPr lang="en-US" sz="900" b="0" i="0" kern="1200" dirty="0">
              <a:solidFill>
                <a:schemeClr val="bg1"/>
              </a:solidFill>
              <a:latin typeface="Times New Roman" panose="02020603050405020304" pitchFamily="18" charset="0"/>
              <a:cs typeface="Times New Roman" panose="02020603050405020304" pitchFamily="18" charset="0"/>
            </a:rPr>
            <a:t>: </a:t>
          </a:r>
        </a:p>
        <a:p>
          <a:pPr marL="0" lvl="0" indent="0" algn="ctr" defTabSz="400050" rtl="0">
            <a:lnSpc>
              <a:spcPct val="100000"/>
            </a:lnSpc>
            <a:spcBef>
              <a:spcPct val="0"/>
            </a:spcBef>
            <a:spcAft>
              <a:spcPct val="35000"/>
            </a:spcAft>
            <a:buNone/>
          </a:pPr>
          <a:r>
            <a:rPr lang="en-US" sz="900" b="0" i="0" kern="1200" dirty="0">
              <a:solidFill>
                <a:schemeClr val="bg1"/>
              </a:solidFill>
              <a:latin typeface="Times New Roman" panose="02020603050405020304" pitchFamily="18" charset="0"/>
              <a:cs typeface="Times New Roman" panose="02020603050405020304" pitchFamily="18" charset="0"/>
            </a:rPr>
            <a:t>Personalized IVR interactions will reduce AHT and improve customer satisfaction by offering solutions that are directly relevant to each customer.</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399564" y="3616259"/>
        <a:ext cx="2505734" cy="6330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47063" y="0"/>
          <a:ext cx="2345496" cy="538429"/>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5. Focus on Automating Solutions for Specific Call Reasons</a:t>
          </a:r>
          <a:endParaRPr lang="en-US" sz="1400" kern="1200" dirty="0">
            <a:latin typeface="Times New Roman" panose="02020603050405020304" pitchFamily="18" charset="0"/>
            <a:cs typeface="Times New Roman" panose="02020603050405020304" pitchFamily="18" charset="0"/>
          </a:endParaRPr>
        </a:p>
      </dsp:txBody>
      <dsp:txXfrm>
        <a:off x="62833" y="15770"/>
        <a:ext cx="2313956" cy="506889"/>
      </dsp:txXfrm>
    </dsp:sp>
    <dsp:sp modelId="{2DE63B29-DD97-4D7B-98CE-10D52CDCB7FD}">
      <dsp:nvSpPr>
        <dsp:cNvPr id="0" name=""/>
        <dsp:cNvSpPr/>
      </dsp:nvSpPr>
      <dsp:spPr>
        <a:xfrm>
          <a:off x="281613" y="538429"/>
          <a:ext cx="203331" cy="443005"/>
        </a:xfrm>
        <a:custGeom>
          <a:avLst/>
          <a:gdLst/>
          <a:ahLst/>
          <a:cxnLst/>
          <a:rect l="0" t="0" r="0" b="0"/>
          <a:pathLst>
            <a:path>
              <a:moveTo>
                <a:pt x="0" y="0"/>
              </a:moveTo>
              <a:lnTo>
                <a:pt x="0" y="443005"/>
              </a:lnTo>
              <a:lnTo>
                <a:pt x="203331" y="443005"/>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484944" y="675448"/>
          <a:ext cx="2367099" cy="611973"/>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Data Insight</a:t>
          </a:r>
          <a:r>
            <a:rPr lang="en-US" sz="900" b="0" i="0" kern="1200" dirty="0">
              <a:solidFill>
                <a:schemeClr val="bg1"/>
              </a:solidFill>
              <a:latin typeface="Times New Roman" panose="02020603050405020304" pitchFamily="18" charset="0"/>
              <a:cs typeface="Times New Roman" panose="02020603050405020304" pitchFamily="18" charset="0"/>
            </a:rPr>
            <a:t>: </a:t>
          </a:r>
        </a:p>
        <a:p>
          <a:pPr marL="0" lvl="0" indent="0" algn="ctr" defTabSz="400050" rtl="0">
            <a:lnSpc>
              <a:spcPct val="90000"/>
            </a:lnSpc>
            <a:spcBef>
              <a:spcPct val="0"/>
            </a:spcBef>
            <a:spcAft>
              <a:spcPct val="35000"/>
            </a:spcAft>
            <a:buNone/>
          </a:pPr>
          <a:r>
            <a:rPr lang="en-US" sz="900" b="0" i="0" kern="1200" dirty="0">
              <a:solidFill>
                <a:schemeClr val="bg1"/>
              </a:solidFill>
              <a:latin typeface="Times New Roman" panose="02020603050405020304" pitchFamily="18" charset="0"/>
              <a:cs typeface="Times New Roman" panose="02020603050405020304" pitchFamily="18" charset="0"/>
            </a:rPr>
            <a:t>Most calls are for issues like IRROPS, seating, voluntary change, and travel updates, which can be addressed through self-service.</a:t>
          </a:r>
        </a:p>
      </dsp:txBody>
      <dsp:txXfrm>
        <a:off x="502868" y="693372"/>
        <a:ext cx="2331251" cy="576125"/>
      </dsp:txXfrm>
    </dsp:sp>
    <dsp:sp modelId="{BC8120FB-5DB3-49CF-A2C0-DA954BBBC6AE}">
      <dsp:nvSpPr>
        <dsp:cNvPr id="0" name=""/>
        <dsp:cNvSpPr/>
      </dsp:nvSpPr>
      <dsp:spPr>
        <a:xfrm>
          <a:off x="281613" y="538429"/>
          <a:ext cx="203331" cy="1932290"/>
        </a:xfrm>
        <a:custGeom>
          <a:avLst/>
          <a:gdLst/>
          <a:ahLst/>
          <a:cxnLst/>
          <a:rect l="0" t="0" r="0" b="0"/>
          <a:pathLst>
            <a:path>
              <a:moveTo>
                <a:pt x="0" y="0"/>
              </a:moveTo>
              <a:lnTo>
                <a:pt x="0" y="1932290"/>
              </a:lnTo>
              <a:lnTo>
                <a:pt x="203331" y="193229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484944" y="1422029"/>
          <a:ext cx="2359570" cy="2097382"/>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Recommendation</a:t>
          </a:r>
          <a:r>
            <a:rPr lang="en-US" sz="900" kern="1200" dirty="0">
              <a:solidFill>
                <a:schemeClr val="bg1"/>
              </a:solidFill>
              <a:latin typeface="Times New Roman" panose="02020603050405020304" pitchFamily="18" charset="0"/>
              <a:cs typeface="Times New Roman" panose="02020603050405020304" pitchFamily="18" charset="0"/>
            </a:rPr>
            <a:t>:</a:t>
          </a:r>
        </a:p>
        <a:p>
          <a:pPr marL="0" lvl="0" indent="0" algn="ctr" defTabSz="400050">
            <a:lnSpc>
              <a:spcPct val="9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Automate Baggage Tracking: </a:t>
          </a:r>
          <a:r>
            <a:rPr lang="en-US" sz="900" kern="1200" dirty="0">
              <a:solidFill>
                <a:schemeClr val="bg1"/>
              </a:solidFill>
              <a:latin typeface="Times New Roman" panose="02020603050405020304" pitchFamily="18" charset="0"/>
              <a:cs typeface="Times New Roman" panose="02020603050405020304" pitchFamily="18" charset="0"/>
            </a:rPr>
            <a:t>Introduce an automated baggage tracking system through the IVR, allowing customers to enter their baggage tag number and receive real-time updates on baggage location. </a:t>
          </a:r>
        </a:p>
        <a:p>
          <a:pPr marL="0" lvl="0" indent="0" algn="ctr" defTabSz="400050">
            <a:lnSpc>
              <a:spcPct val="9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Enhance Flight Status &amp; Schedule Change Features: </a:t>
          </a:r>
          <a:r>
            <a:rPr lang="en-US" sz="900" kern="1200" dirty="0">
              <a:solidFill>
                <a:schemeClr val="bg1"/>
              </a:solidFill>
              <a:latin typeface="Times New Roman" panose="02020603050405020304" pitchFamily="18" charset="0"/>
              <a:cs typeface="Times New Roman" panose="02020603050405020304" pitchFamily="18" charset="0"/>
            </a:rPr>
            <a:t>Automate flight status and schedule change notifications, allowing customers to receive updates and make adjustments through the IVR without agent assistance. </a:t>
          </a:r>
        </a:p>
        <a:p>
          <a:pPr marL="0" lvl="0" indent="0" algn="ctr" defTabSz="400050">
            <a:lnSpc>
              <a:spcPct val="9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Upgrade and Cancellation Options: </a:t>
          </a:r>
          <a:r>
            <a:rPr lang="en-US" sz="900" kern="1200" dirty="0">
              <a:solidFill>
                <a:schemeClr val="bg1"/>
              </a:solidFill>
              <a:latin typeface="Times New Roman" panose="02020603050405020304" pitchFamily="18" charset="0"/>
              <a:cs typeface="Times New Roman" panose="02020603050405020304" pitchFamily="18" charset="0"/>
            </a:rPr>
            <a:t>Provide self-service for voluntary cancellations and upgrade requests, reducing the need for agent intervention in these frequent requests.</a:t>
          </a:r>
        </a:p>
      </dsp:txBody>
      <dsp:txXfrm>
        <a:off x="546374" y="1483459"/>
        <a:ext cx="2236710" cy="1974522"/>
      </dsp:txXfrm>
    </dsp:sp>
    <dsp:sp modelId="{160EC79E-2E94-491C-B9F3-33D94DE75C34}">
      <dsp:nvSpPr>
        <dsp:cNvPr id="0" name=""/>
        <dsp:cNvSpPr/>
      </dsp:nvSpPr>
      <dsp:spPr>
        <a:xfrm>
          <a:off x="281613" y="538429"/>
          <a:ext cx="203331" cy="3452441"/>
        </a:xfrm>
        <a:custGeom>
          <a:avLst/>
          <a:gdLst/>
          <a:ahLst/>
          <a:cxnLst/>
          <a:rect l="0" t="0" r="0" b="0"/>
          <a:pathLst>
            <a:path>
              <a:moveTo>
                <a:pt x="0" y="0"/>
              </a:moveTo>
              <a:lnTo>
                <a:pt x="0" y="3452441"/>
              </a:lnTo>
              <a:lnTo>
                <a:pt x="203331" y="3452441"/>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484944" y="3654019"/>
          <a:ext cx="2284638" cy="673704"/>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Impact</a:t>
          </a:r>
          <a:r>
            <a:rPr lang="en-US" sz="900" b="0" i="0" kern="1200" dirty="0">
              <a:solidFill>
                <a:schemeClr val="bg1"/>
              </a:solidFill>
              <a:latin typeface="Times New Roman" panose="02020603050405020304" pitchFamily="18" charset="0"/>
              <a:cs typeface="Times New Roman" panose="02020603050405020304" pitchFamily="18" charset="0"/>
            </a:rPr>
            <a:t>:</a:t>
          </a:r>
          <a:br>
            <a:rPr lang="en-US" sz="900" b="0" i="0" kern="1200" dirty="0">
              <a:solidFill>
                <a:schemeClr val="bg1"/>
              </a:solidFill>
              <a:latin typeface="Times New Roman" panose="02020603050405020304" pitchFamily="18" charset="0"/>
              <a:cs typeface="Times New Roman" panose="02020603050405020304" pitchFamily="18" charset="0"/>
            </a:rPr>
          </a:br>
          <a:r>
            <a:rPr lang="en-US" sz="900" b="0" i="0" kern="1200" dirty="0">
              <a:solidFill>
                <a:schemeClr val="bg1"/>
              </a:solidFill>
              <a:latin typeface="Times New Roman" panose="02020603050405020304" pitchFamily="18" charset="0"/>
              <a:cs typeface="Times New Roman" panose="02020603050405020304" pitchFamily="18" charset="0"/>
            </a:rPr>
            <a:t>Automating these solutions will not only reduce agent workload but also provide a seamless experience for customers seeking routine information.</a:t>
          </a:r>
        </a:p>
      </dsp:txBody>
      <dsp:txXfrm>
        <a:off x="504676" y="3673751"/>
        <a:ext cx="2245174" cy="6342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5" y="4"/>
          <a:ext cx="1857451" cy="567136"/>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rtl="0">
            <a:lnSpc>
              <a:spcPct val="100000"/>
            </a:lnSpc>
            <a:spcBef>
              <a:spcPct val="0"/>
            </a:spcBef>
            <a:spcAft>
              <a:spcPct val="35000"/>
            </a:spcAft>
            <a:buNone/>
          </a:pPr>
          <a:r>
            <a:rPr lang="en-US" sz="1050" b="1" kern="1200" dirty="0">
              <a:latin typeface="Times New Roman" panose="02020603050405020304" pitchFamily="18" charset="0"/>
              <a:cs typeface="Times New Roman" panose="02020603050405020304" pitchFamily="18" charset="0"/>
            </a:rPr>
            <a:t>6. Analyze and Optimize IVR Paths Based on Silence and Sentiment</a:t>
          </a:r>
          <a:endParaRPr lang="en-US" sz="1050" kern="1200" dirty="0">
            <a:latin typeface="Times New Roman" panose="02020603050405020304" pitchFamily="18" charset="0"/>
            <a:cs typeface="Times New Roman" panose="02020603050405020304" pitchFamily="18" charset="0"/>
          </a:endParaRPr>
        </a:p>
      </dsp:txBody>
      <dsp:txXfrm>
        <a:off x="16616" y="16615"/>
        <a:ext cx="1824229" cy="533914"/>
      </dsp:txXfrm>
    </dsp:sp>
    <dsp:sp modelId="{2DE63B29-DD97-4D7B-98CE-10D52CDCB7FD}">
      <dsp:nvSpPr>
        <dsp:cNvPr id="0" name=""/>
        <dsp:cNvSpPr/>
      </dsp:nvSpPr>
      <dsp:spPr>
        <a:xfrm>
          <a:off x="185750" y="567140"/>
          <a:ext cx="187287" cy="715099"/>
        </a:xfrm>
        <a:custGeom>
          <a:avLst/>
          <a:gdLst/>
          <a:ahLst/>
          <a:cxnLst/>
          <a:rect l="0" t="0" r="0" b="0"/>
          <a:pathLst>
            <a:path>
              <a:moveTo>
                <a:pt x="0" y="0"/>
              </a:moveTo>
              <a:lnTo>
                <a:pt x="0" y="715099"/>
              </a:lnTo>
              <a:lnTo>
                <a:pt x="187287" y="71509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373038" y="959939"/>
          <a:ext cx="2493304" cy="644601"/>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Data Insight</a:t>
          </a:r>
          <a:r>
            <a:rPr lang="en-US" sz="900" b="0" i="0" kern="1200" dirty="0">
              <a:solidFill>
                <a:schemeClr val="bg1"/>
              </a:solidFill>
              <a:latin typeface="Times New Roman" panose="02020603050405020304" pitchFamily="18" charset="0"/>
              <a:cs typeface="Times New Roman" panose="02020603050405020304" pitchFamily="18" charset="0"/>
            </a:rPr>
            <a:t>: </a:t>
          </a:r>
        </a:p>
        <a:p>
          <a:pPr marL="0" lvl="0" indent="0" algn="ctr" defTabSz="400050" rtl="0">
            <a:lnSpc>
              <a:spcPct val="100000"/>
            </a:lnSpc>
            <a:spcBef>
              <a:spcPct val="0"/>
            </a:spcBef>
            <a:spcAft>
              <a:spcPct val="35000"/>
            </a:spcAft>
            <a:buNone/>
          </a:pPr>
          <a:r>
            <a:rPr lang="en-US" sz="900" b="0" i="0" kern="1200" dirty="0">
              <a:solidFill>
                <a:schemeClr val="bg1"/>
              </a:solidFill>
              <a:latin typeface="Times New Roman" panose="02020603050405020304" pitchFamily="18" charset="0"/>
              <a:cs typeface="Times New Roman" panose="02020603050405020304" pitchFamily="18" charset="0"/>
            </a:rPr>
            <a:t>AHT increases with high silence percentages in customer interactions.</a:t>
          </a:r>
        </a:p>
      </dsp:txBody>
      <dsp:txXfrm>
        <a:off x="391918" y="978819"/>
        <a:ext cx="2455544" cy="606841"/>
      </dsp:txXfrm>
    </dsp:sp>
    <dsp:sp modelId="{BC8120FB-5DB3-49CF-A2C0-DA954BBBC6AE}">
      <dsp:nvSpPr>
        <dsp:cNvPr id="0" name=""/>
        <dsp:cNvSpPr/>
      </dsp:nvSpPr>
      <dsp:spPr>
        <a:xfrm>
          <a:off x="185750" y="567140"/>
          <a:ext cx="187287" cy="1919875"/>
        </a:xfrm>
        <a:custGeom>
          <a:avLst/>
          <a:gdLst/>
          <a:ahLst/>
          <a:cxnLst/>
          <a:rect l="0" t="0" r="0" b="0"/>
          <a:pathLst>
            <a:path>
              <a:moveTo>
                <a:pt x="0" y="0"/>
              </a:moveTo>
              <a:lnTo>
                <a:pt x="0" y="1919875"/>
              </a:lnTo>
              <a:lnTo>
                <a:pt x="187287" y="1919875"/>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373038" y="1746325"/>
          <a:ext cx="2447706" cy="1481383"/>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10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Recommendation</a:t>
          </a:r>
          <a:r>
            <a:rPr lang="en-US" sz="900" kern="1200" dirty="0">
              <a:solidFill>
                <a:schemeClr val="bg1"/>
              </a:solidFill>
              <a:latin typeface="Times New Roman" panose="02020603050405020304" pitchFamily="18" charset="0"/>
              <a:cs typeface="Times New Roman" panose="02020603050405020304" pitchFamily="18" charset="0"/>
            </a:rPr>
            <a:t>:</a:t>
          </a:r>
        </a:p>
        <a:p>
          <a:pPr marL="0" lvl="0" indent="0" algn="ctr" defTabSz="400050">
            <a:lnSpc>
              <a:spcPct val="10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Monitor Silence in IVR Paths: </a:t>
          </a:r>
          <a:r>
            <a:rPr lang="en-US" sz="900" kern="1200" dirty="0">
              <a:solidFill>
                <a:schemeClr val="bg1"/>
              </a:solidFill>
              <a:latin typeface="Times New Roman" panose="02020603050405020304" pitchFamily="18" charset="0"/>
              <a:cs typeface="Times New Roman" panose="02020603050405020304" pitchFamily="18" charset="0"/>
            </a:rPr>
            <a:t>Track customer silence in the IVR system to identify where customers may be confused or stuck. Use this data to improve IVR prompts and reduce periods of inactivity. </a:t>
          </a:r>
        </a:p>
        <a:p>
          <a:pPr marL="0" lvl="0" indent="0" algn="ctr" defTabSz="400050">
            <a:lnSpc>
              <a:spcPct val="100000"/>
            </a:lnSpc>
            <a:spcBef>
              <a:spcPct val="0"/>
            </a:spcBef>
            <a:spcAft>
              <a:spcPct val="35000"/>
            </a:spcAft>
            <a:buNone/>
          </a:pPr>
          <a:r>
            <a:rPr lang="en-US" sz="900" b="1" kern="1200" dirty="0">
              <a:solidFill>
                <a:schemeClr val="bg1"/>
              </a:solidFill>
              <a:latin typeface="Times New Roman" panose="02020603050405020304" pitchFamily="18" charset="0"/>
              <a:cs typeface="Times New Roman" panose="02020603050405020304" pitchFamily="18" charset="0"/>
            </a:rPr>
            <a:t>Proactive Prompts: </a:t>
          </a:r>
          <a:r>
            <a:rPr lang="en-US" sz="900" kern="1200" dirty="0">
              <a:solidFill>
                <a:schemeClr val="bg1"/>
              </a:solidFill>
              <a:latin typeface="Times New Roman" panose="02020603050405020304" pitchFamily="18" charset="0"/>
              <a:cs typeface="Times New Roman" panose="02020603050405020304" pitchFamily="18" charset="0"/>
            </a:rPr>
            <a:t>Introduce more proactive IVR prompts to guide customers through self-service options, reducing the need for long pauses or escalation to agents.</a:t>
          </a:r>
        </a:p>
      </dsp:txBody>
      <dsp:txXfrm>
        <a:off x="416426" y="1789713"/>
        <a:ext cx="2360930" cy="1394607"/>
      </dsp:txXfrm>
    </dsp:sp>
    <dsp:sp modelId="{160EC79E-2E94-491C-B9F3-33D94DE75C34}">
      <dsp:nvSpPr>
        <dsp:cNvPr id="0" name=""/>
        <dsp:cNvSpPr/>
      </dsp:nvSpPr>
      <dsp:spPr>
        <a:xfrm>
          <a:off x="185750" y="567140"/>
          <a:ext cx="187287" cy="3157163"/>
        </a:xfrm>
        <a:custGeom>
          <a:avLst/>
          <a:gdLst/>
          <a:ahLst/>
          <a:cxnLst/>
          <a:rect l="0" t="0" r="0" b="0"/>
          <a:pathLst>
            <a:path>
              <a:moveTo>
                <a:pt x="0" y="0"/>
              </a:moveTo>
              <a:lnTo>
                <a:pt x="0" y="3157163"/>
              </a:lnTo>
              <a:lnTo>
                <a:pt x="187287" y="3157163"/>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373038" y="3369492"/>
          <a:ext cx="2406446" cy="709623"/>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100000"/>
            </a:lnSpc>
            <a:spcBef>
              <a:spcPct val="0"/>
            </a:spcBef>
            <a:spcAft>
              <a:spcPct val="35000"/>
            </a:spcAft>
            <a:buNone/>
          </a:pPr>
          <a:r>
            <a:rPr lang="en-US" sz="900" b="1" i="0" kern="1200" dirty="0">
              <a:solidFill>
                <a:schemeClr val="bg1"/>
              </a:solidFill>
              <a:latin typeface="Times New Roman" panose="02020603050405020304" pitchFamily="18" charset="0"/>
              <a:cs typeface="Times New Roman" panose="02020603050405020304" pitchFamily="18" charset="0"/>
            </a:rPr>
            <a:t>Impact</a:t>
          </a:r>
          <a:r>
            <a:rPr lang="en-US" sz="900" b="0" i="0" kern="1200" dirty="0">
              <a:solidFill>
                <a:schemeClr val="bg1"/>
              </a:solidFill>
              <a:latin typeface="Times New Roman" panose="02020603050405020304" pitchFamily="18" charset="0"/>
              <a:cs typeface="Times New Roman" panose="02020603050405020304" pitchFamily="18" charset="0"/>
            </a:rPr>
            <a:t>:</a:t>
          </a:r>
        </a:p>
        <a:p>
          <a:pPr marL="0" lvl="0" indent="0" algn="ctr" defTabSz="400050" rtl="0">
            <a:lnSpc>
              <a:spcPct val="100000"/>
            </a:lnSpc>
            <a:spcBef>
              <a:spcPct val="0"/>
            </a:spcBef>
            <a:spcAft>
              <a:spcPct val="35000"/>
            </a:spcAft>
            <a:buNone/>
          </a:pPr>
          <a:r>
            <a:rPr lang="en-US" sz="900" b="0" i="0" kern="1200" dirty="0">
              <a:solidFill>
                <a:schemeClr val="bg1"/>
              </a:solidFill>
              <a:latin typeface="Times New Roman" panose="02020603050405020304" pitchFamily="18" charset="0"/>
              <a:cs typeface="Times New Roman" panose="02020603050405020304" pitchFamily="18" charset="0"/>
            </a:rPr>
            <a:t>Reducing customer silence and frustration in the IVR system will decrease AHT and ensure smoother customer interactions.</a:t>
          </a:r>
        </a:p>
      </dsp:txBody>
      <dsp:txXfrm>
        <a:off x="393822" y="3390276"/>
        <a:ext cx="2364878" cy="668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C4474-53C8-4B10-9435-B6BCC47C864F}">
      <dsp:nvSpPr>
        <dsp:cNvPr id="0" name=""/>
        <dsp:cNvSpPr/>
      </dsp:nvSpPr>
      <dsp:spPr>
        <a:xfrm>
          <a:off x="8590" y="360"/>
          <a:ext cx="8795027" cy="820291"/>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rtl="0">
            <a:lnSpc>
              <a:spcPct val="90000"/>
            </a:lnSpc>
            <a:spcBef>
              <a:spcPct val="0"/>
            </a:spcBef>
            <a:spcAft>
              <a:spcPct val="35000"/>
            </a:spcAft>
            <a:buNone/>
          </a:pPr>
          <a:r>
            <a:rPr lang="en-US" sz="1300" b="1" i="0" kern="1200" baseline="0" dirty="0">
              <a:latin typeface="Times New Roman" panose="02020603050405020304" pitchFamily="18" charset="0"/>
              <a:cs typeface="Times New Roman" panose="02020603050405020304" pitchFamily="18" charset="0"/>
            </a:rPr>
            <a:t>Comprehensive Data Analysis Report</a:t>
          </a:r>
          <a:r>
            <a:rPr lang="en-US" sz="1300" b="0" i="0" kern="1200" baseline="0" dirty="0">
              <a:latin typeface="Times New Roman" panose="02020603050405020304" pitchFamily="18" charset="0"/>
              <a:cs typeface="Times New Roman" panose="02020603050405020304" pitchFamily="18" charset="0"/>
            </a:rPr>
            <a:t>:</a:t>
          </a:r>
          <a:br>
            <a:rPr lang="en-US" sz="1300" b="0" i="0" kern="1200" baseline="0" dirty="0">
              <a:latin typeface="Times New Roman" panose="02020603050405020304" pitchFamily="18" charset="0"/>
              <a:cs typeface="Times New Roman" panose="02020603050405020304" pitchFamily="18" charset="0"/>
            </a:rPr>
          </a:br>
          <a:r>
            <a:rPr lang="en-US" sz="1300" b="0" i="0" kern="1200" baseline="0" dirty="0">
              <a:latin typeface="Times New Roman" panose="02020603050405020304" pitchFamily="18" charset="0"/>
              <a:cs typeface="Times New Roman" panose="02020603050405020304" pitchFamily="18" charset="0"/>
            </a:rPr>
            <a:t>A detailed analysis of existing call center data to identify inefficiencies, key drivers of long AHT and AST, and trends contributing to these challenges. This report should include visualizations, metrics breakdowns, and insights on customer interactions.</a:t>
          </a:r>
          <a:endParaRPr lang="en-US" sz="1300" kern="1200" dirty="0">
            <a:latin typeface="Times New Roman" panose="02020603050405020304" pitchFamily="18" charset="0"/>
            <a:cs typeface="Times New Roman" panose="02020603050405020304" pitchFamily="18" charset="0"/>
          </a:endParaRPr>
        </a:p>
      </dsp:txBody>
      <dsp:txXfrm>
        <a:off x="48633" y="40403"/>
        <a:ext cx="8714941" cy="740205"/>
      </dsp:txXfrm>
    </dsp:sp>
    <dsp:sp modelId="{E70ED85C-D1C0-472F-99D7-BCFCD5EB1B74}">
      <dsp:nvSpPr>
        <dsp:cNvPr id="0" name=""/>
        <dsp:cNvSpPr/>
      </dsp:nvSpPr>
      <dsp:spPr>
        <a:xfrm>
          <a:off x="4295" y="863011"/>
          <a:ext cx="8795027" cy="820291"/>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rtl="0">
            <a:lnSpc>
              <a:spcPct val="90000"/>
            </a:lnSpc>
            <a:spcBef>
              <a:spcPct val="0"/>
            </a:spcBef>
            <a:spcAft>
              <a:spcPct val="35000"/>
            </a:spcAft>
            <a:buNone/>
          </a:pPr>
          <a:r>
            <a:rPr lang="en-US" sz="1300" b="1" i="0" kern="1200" baseline="0" dirty="0">
              <a:latin typeface="Times New Roman" panose="02020603050405020304" pitchFamily="18" charset="0"/>
              <a:cs typeface="Times New Roman" panose="02020603050405020304" pitchFamily="18" charset="0"/>
            </a:rPr>
            <a:t>Root Cause Identification</a:t>
          </a:r>
          <a:r>
            <a:rPr lang="en-US" sz="1300" b="0" i="0" kern="1200" baseline="0" dirty="0">
              <a:latin typeface="Times New Roman" panose="02020603050405020304" pitchFamily="18" charset="0"/>
              <a:cs typeface="Times New Roman" panose="02020603050405020304" pitchFamily="18" charset="0"/>
            </a:rPr>
            <a:t>:</a:t>
          </a:r>
          <a:br>
            <a:rPr lang="en-US" sz="1300" b="0" i="0" kern="1200" baseline="0" dirty="0">
              <a:latin typeface="Times New Roman" panose="02020603050405020304" pitchFamily="18" charset="0"/>
              <a:cs typeface="Times New Roman" panose="02020603050405020304" pitchFamily="18" charset="0"/>
            </a:rPr>
          </a:br>
          <a:r>
            <a:rPr lang="en-US" sz="1300" b="0" i="0" kern="1200" baseline="0" dirty="0">
              <a:latin typeface="Times New Roman" panose="02020603050405020304" pitchFamily="18" charset="0"/>
              <a:cs typeface="Times New Roman" panose="02020603050405020304" pitchFamily="18" charset="0"/>
            </a:rPr>
            <a:t>A clear explanation of the main factors contributing to extended AHT and AST, such as workflow bottlenecks, agent performance, IVR inefficiencies, and high call volumes.</a:t>
          </a:r>
          <a:endParaRPr lang="en-US" sz="1300" kern="1200" dirty="0">
            <a:latin typeface="Times New Roman" panose="02020603050405020304" pitchFamily="18" charset="0"/>
            <a:cs typeface="Times New Roman" panose="02020603050405020304" pitchFamily="18" charset="0"/>
          </a:endParaRPr>
        </a:p>
      </dsp:txBody>
      <dsp:txXfrm>
        <a:off x="44338" y="903054"/>
        <a:ext cx="8714941" cy="740205"/>
      </dsp:txXfrm>
    </dsp:sp>
    <dsp:sp modelId="{4F500B50-5D23-43CC-878E-17600768F640}">
      <dsp:nvSpPr>
        <dsp:cNvPr id="0" name=""/>
        <dsp:cNvSpPr/>
      </dsp:nvSpPr>
      <dsp:spPr>
        <a:xfrm>
          <a:off x="4295" y="1724316"/>
          <a:ext cx="8795027" cy="820291"/>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rtl="0">
            <a:lnSpc>
              <a:spcPct val="90000"/>
            </a:lnSpc>
            <a:spcBef>
              <a:spcPct val="0"/>
            </a:spcBef>
            <a:spcAft>
              <a:spcPct val="35000"/>
            </a:spcAft>
            <a:buNone/>
          </a:pPr>
          <a:r>
            <a:rPr lang="en-US" sz="1300" b="1" i="0" kern="1200" baseline="0" dirty="0">
              <a:latin typeface="Times New Roman" panose="02020603050405020304" pitchFamily="18" charset="0"/>
              <a:cs typeface="Times New Roman" panose="02020603050405020304" pitchFamily="18" charset="0"/>
            </a:rPr>
            <a:t>Recommendations for Improvement</a:t>
          </a:r>
          <a:r>
            <a:rPr lang="en-US" sz="1300" b="0" i="0" kern="1200" baseline="0" dirty="0">
              <a:latin typeface="Times New Roman" panose="02020603050405020304" pitchFamily="18" charset="0"/>
              <a:cs typeface="Times New Roman" panose="02020603050405020304" pitchFamily="18" charset="0"/>
            </a:rPr>
            <a:t>:</a:t>
          </a:r>
          <a:br>
            <a:rPr lang="en-US" sz="1300" b="0" i="0" kern="1200" baseline="0" dirty="0">
              <a:latin typeface="Times New Roman" panose="02020603050405020304" pitchFamily="18" charset="0"/>
              <a:cs typeface="Times New Roman" panose="02020603050405020304" pitchFamily="18" charset="0"/>
            </a:rPr>
          </a:br>
          <a:r>
            <a:rPr lang="en-US" sz="1300" b="0" i="0" kern="1200" baseline="0" dirty="0">
              <a:latin typeface="Times New Roman" panose="02020603050405020304" pitchFamily="18" charset="0"/>
              <a:cs typeface="Times New Roman" panose="02020603050405020304" pitchFamily="18" charset="0"/>
            </a:rPr>
            <a:t>Specific strategies to optimize both AHT and AST, such as process improvements, enhanced resource allocation, technology upgrades, and improved agent training. This should also include suggestions for better utilization of IVR systems to reduce agent load.</a:t>
          </a:r>
          <a:endParaRPr lang="en-US" sz="1300" kern="1200" dirty="0">
            <a:latin typeface="Times New Roman" panose="02020603050405020304" pitchFamily="18" charset="0"/>
            <a:cs typeface="Times New Roman" panose="02020603050405020304" pitchFamily="18" charset="0"/>
          </a:endParaRPr>
        </a:p>
      </dsp:txBody>
      <dsp:txXfrm>
        <a:off x="44338" y="1764359"/>
        <a:ext cx="8714941" cy="740205"/>
      </dsp:txXfrm>
    </dsp:sp>
    <dsp:sp modelId="{E25B6FB1-A87D-4FA1-A25E-DC15022E0853}">
      <dsp:nvSpPr>
        <dsp:cNvPr id="0" name=""/>
        <dsp:cNvSpPr/>
      </dsp:nvSpPr>
      <dsp:spPr>
        <a:xfrm>
          <a:off x="4295" y="2585622"/>
          <a:ext cx="8795027" cy="820291"/>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rtl="0">
            <a:lnSpc>
              <a:spcPct val="90000"/>
            </a:lnSpc>
            <a:spcBef>
              <a:spcPct val="0"/>
            </a:spcBef>
            <a:spcAft>
              <a:spcPct val="35000"/>
            </a:spcAft>
            <a:buNone/>
          </a:pPr>
          <a:r>
            <a:rPr lang="en-US" sz="1300" b="1" i="0" kern="1200" baseline="0" dirty="0">
              <a:latin typeface="Times New Roman" panose="02020603050405020304" pitchFamily="18" charset="0"/>
              <a:cs typeface="Times New Roman" panose="02020603050405020304" pitchFamily="18" charset="0"/>
            </a:rPr>
            <a:t>Actionable Roadmap</a:t>
          </a:r>
          <a:r>
            <a:rPr lang="en-US" sz="1300" b="0" i="0" kern="1200" baseline="0" dirty="0">
              <a:latin typeface="Times New Roman" panose="02020603050405020304" pitchFamily="18" charset="0"/>
              <a:cs typeface="Times New Roman" panose="02020603050405020304" pitchFamily="18" charset="0"/>
            </a:rPr>
            <a:t>:</a:t>
          </a:r>
          <a:br>
            <a:rPr lang="en-US" sz="1300" b="0" i="0" kern="1200" baseline="0" dirty="0">
              <a:latin typeface="Times New Roman" panose="02020603050405020304" pitchFamily="18" charset="0"/>
              <a:cs typeface="Times New Roman" panose="02020603050405020304" pitchFamily="18" charset="0"/>
            </a:rPr>
          </a:br>
          <a:r>
            <a:rPr lang="en-US" sz="1300" b="0" i="0" kern="1200" baseline="0" dirty="0">
              <a:latin typeface="Times New Roman" panose="02020603050405020304" pitchFamily="18" charset="0"/>
              <a:cs typeface="Times New Roman" panose="02020603050405020304" pitchFamily="18" charset="0"/>
            </a:rPr>
            <a:t>A step-by-step implementation plan detailing how to execute the recommendations, with timelines, required resources, and expected outcomes. The roadmap should include short-term actions for quick wins and long-term strategies for sustained improvements.</a:t>
          </a:r>
          <a:endParaRPr lang="en-US" sz="1300" kern="1200" dirty="0">
            <a:latin typeface="Times New Roman" panose="02020603050405020304" pitchFamily="18" charset="0"/>
            <a:cs typeface="Times New Roman" panose="02020603050405020304" pitchFamily="18" charset="0"/>
          </a:endParaRPr>
        </a:p>
      </dsp:txBody>
      <dsp:txXfrm>
        <a:off x="44338" y="2625665"/>
        <a:ext cx="8714941" cy="7402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AC03D-70DC-420A-B44D-8C3834407DFF}">
      <dsp:nvSpPr>
        <dsp:cNvPr id="0" name=""/>
        <dsp:cNvSpPr/>
      </dsp:nvSpPr>
      <dsp:spPr>
        <a:xfrm>
          <a:off x="173524" y="422706"/>
          <a:ext cx="4106626" cy="128332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9236"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b="1" i="0" u="sng" kern="1200" dirty="0"/>
            <a:t>ROOT CAUSE ANALYSIS</a:t>
          </a:r>
        </a:p>
        <a:p>
          <a:pPr marL="0" lvl="0" indent="0" algn="l" defTabSz="444500" rtl="0">
            <a:lnSpc>
              <a:spcPct val="90000"/>
            </a:lnSpc>
            <a:spcBef>
              <a:spcPct val="0"/>
            </a:spcBef>
            <a:spcAft>
              <a:spcPct val="35000"/>
            </a:spcAft>
            <a:buNone/>
          </a:pPr>
          <a:endParaRPr lang="en-US" sz="1000" b="0" i="0" kern="1200" dirty="0"/>
        </a:p>
        <a:p>
          <a:pPr marL="0" lvl="0" indent="0" algn="l" defTabSz="444500" rtl="0">
            <a:lnSpc>
              <a:spcPct val="90000"/>
            </a:lnSpc>
            <a:spcBef>
              <a:spcPct val="0"/>
            </a:spcBef>
            <a:spcAft>
              <a:spcPct val="35000"/>
            </a:spcAft>
            <a:buNone/>
          </a:pPr>
          <a:r>
            <a:rPr lang="en-US" sz="1000" b="0" i="0" kern="1200" dirty="0"/>
            <a:t>Root cause analysis (RCA) is a structured process that helps identify the root causes of a problem and develop solutions to prevent it from happening again. RCA is based on the idea that it's more effective to address the underlying causes of a problem than just treat the symptoms. </a:t>
          </a:r>
          <a:endParaRPr lang="en-US" sz="1000" kern="1200" dirty="0"/>
        </a:p>
      </dsp:txBody>
      <dsp:txXfrm>
        <a:off x="173524" y="422706"/>
        <a:ext cx="4106626" cy="1283320"/>
      </dsp:txXfrm>
    </dsp:sp>
    <dsp:sp modelId="{54C3A20B-4E7D-4527-B393-119DCA5184E6}">
      <dsp:nvSpPr>
        <dsp:cNvPr id="0" name=""/>
        <dsp:cNvSpPr/>
      </dsp:nvSpPr>
      <dsp:spPr>
        <a:xfrm>
          <a:off x="2415" y="237338"/>
          <a:ext cx="898324" cy="134748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D046951A-3B4C-4DBB-891A-BF312DAF9D56}">
      <dsp:nvSpPr>
        <dsp:cNvPr id="0" name=""/>
        <dsp:cNvSpPr/>
      </dsp:nvSpPr>
      <dsp:spPr>
        <a:xfrm>
          <a:off x="4625557" y="422706"/>
          <a:ext cx="4106626" cy="128332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9236"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b="1" i="0" u="sng" kern="1200" dirty="0"/>
            <a:t>CORRELATION ANALYSIS</a:t>
          </a:r>
        </a:p>
        <a:p>
          <a:pPr marL="0" lvl="0" indent="0" algn="l" defTabSz="444500" rtl="0">
            <a:lnSpc>
              <a:spcPct val="90000"/>
            </a:lnSpc>
            <a:spcBef>
              <a:spcPct val="0"/>
            </a:spcBef>
            <a:spcAft>
              <a:spcPct val="35000"/>
            </a:spcAft>
            <a:buNone/>
          </a:pPr>
          <a:endParaRPr lang="en-US" sz="1000" b="0" i="0" kern="1200" dirty="0"/>
        </a:p>
        <a:p>
          <a:pPr marL="0" lvl="0" indent="0" algn="l" defTabSz="444500" rtl="0">
            <a:lnSpc>
              <a:spcPct val="90000"/>
            </a:lnSpc>
            <a:spcBef>
              <a:spcPct val="0"/>
            </a:spcBef>
            <a:spcAft>
              <a:spcPct val="35000"/>
            </a:spcAft>
            <a:buNone/>
          </a:pPr>
          <a:r>
            <a:rPr lang="en-US" sz="1000" b="0" i="0" kern="1200" dirty="0"/>
            <a:t>Correlation analysis, also known as bivariate, is primarily concerned with finding out whether a relationship exists between variables and then determining the magnitude and action of that relationship.</a:t>
          </a:r>
          <a:endParaRPr lang="en-US" sz="1000" kern="1200" dirty="0"/>
        </a:p>
      </dsp:txBody>
      <dsp:txXfrm>
        <a:off x="4625557" y="422706"/>
        <a:ext cx="4106626" cy="1283320"/>
      </dsp:txXfrm>
    </dsp:sp>
    <dsp:sp modelId="{4A121B10-362A-4824-B463-315F718F8714}">
      <dsp:nvSpPr>
        <dsp:cNvPr id="0" name=""/>
        <dsp:cNvSpPr/>
      </dsp:nvSpPr>
      <dsp:spPr>
        <a:xfrm>
          <a:off x="4454447" y="237338"/>
          <a:ext cx="898324" cy="134748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2000" r="-72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CF840B55-9125-4675-A5FC-933E02FCEBD8}">
      <dsp:nvSpPr>
        <dsp:cNvPr id="0" name=""/>
        <dsp:cNvSpPr/>
      </dsp:nvSpPr>
      <dsp:spPr>
        <a:xfrm>
          <a:off x="173524" y="2038265"/>
          <a:ext cx="4106626" cy="128332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9236"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b="1" i="0" u="sng" kern="1200" dirty="0"/>
            <a:t>NATURAL LANGUAGE TOOLKIT</a:t>
          </a:r>
        </a:p>
        <a:p>
          <a:pPr marL="0" lvl="0" indent="0" algn="l" defTabSz="444500" rtl="0">
            <a:lnSpc>
              <a:spcPct val="90000"/>
            </a:lnSpc>
            <a:spcBef>
              <a:spcPct val="0"/>
            </a:spcBef>
            <a:spcAft>
              <a:spcPct val="35000"/>
            </a:spcAft>
            <a:buNone/>
          </a:pPr>
          <a:endParaRPr lang="en-US" sz="1000" b="0" i="0" kern="1200" dirty="0"/>
        </a:p>
        <a:p>
          <a:pPr marL="0" lvl="0" indent="0" algn="l" defTabSz="444500" rtl="0">
            <a:lnSpc>
              <a:spcPct val="90000"/>
            </a:lnSpc>
            <a:spcBef>
              <a:spcPct val="0"/>
            </a:spcBef>
            <a:spcAft>
              <a:spcPct val="35000"/>
            </a:spcAft>
            <a:buNone/>
          </a:pPr>
          <a:r>
            <a:rPr lang="en-US" sz="1000" b="0" i="0" kern="1200" dirty="0"/>
            <a:t>The Natural Language Toolkit, or more commonly NLTK, is a suite of libraries and programs for symbolic and statistical natural language processing for English written in the Python programming language. It supports classification, tokenization, stemming, tagging, parsing, and semantic reasoning functionalities.</a:t>
          </a:r>
          <a:endParaRPr lang="en-US" sz="1000" kern="1200" dirty="0"/>
        </a:p>
      </dsp:txBody>
      <dsp:txXfrm>
        <a:off x="173524" y="2038265"/>
        <a:ext cx="4106626" cy="1283320"/>
      </dsp:txXfrm>
    </dsp:sp>
    <dsp:sp modelId="{F923CDD0-9F61-4189-8C73-001C24FC02AA}">
      <dsp:nvSpPr>
        <dsp:cNvPr id="0" name=""/>
        <dsp:cNvSpPr/>
      </dsp:nvSpPr>
      <dsp:spPr>
        <a:xfrm>
          <a:off x="2415" y="1852896"/>
          <a:ext cx="898324" cy="134748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B1D5FF3E-D2C1-4E95-BAC2-6C493167D970}">
      <dsp:nvSpPr>
        <dsp:cNvPr id="0" name=""/>
        <dsp:cNvSpPr/>
      </dsp:nvSpPr>
      <dsp:spPr>
        <a:xfrm>
          <a:off x="4625557" y="2038265"/>
          <a:ext cx="4106626" cy="128332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9236"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b="1" i="0" u="sng" kern="1200" dirty="0"/>
            <a:t>PYTHON STATISTICS</a:t>
          </a:r>
        </a:p>
        <a:p>
          <a:pPr marL="0" lvl="0" indent="0" algn="l" defTabSz="444500" rtl="0">
            <a:lnSpc>
              <a:spcPct val="90000"/>
            </a:lnSpc>
            <a:spcBef>
              <a:spcPct val="0"/>
            </a:spcBef>
            <a:spcAft>
              <a:spcPct val="35000"/>
            </a:spcAft>
            <a:buNone/>
          </a:pPr>
          <a:endParaRPr lang="en-US" sz="1000" b="0" i="0" kern="1200" dirty="0"/>
        </a:p>
        <a:p>
          <a:pPr marL="0" lvl="0" indent="0" algn="l" defTabSz="444500" rtl="0">
            <a:lnSpc>
              <a:spcPct val="90000"/>
            </a:lnSpc>
            <a:spcBef>
              <a:spcPct val="0"/>
            </a:spcBef>
            <a:spcAft>
              <a:spcPct val="35000"/>
            </a:spcAft>
            <a:buNone/>
          </a:pPr>
          <a:r>
            <a:rPr lang="en-US" sz="1000" b="0" i="0" kern="1200" dirty="0"/>
            <a:t>Python's statistics is a built-in Python library for descriptive statistics. You can use it if your datasets are not too large or if you can't rely on importing other libraries. </a:t>
          </a:r>
          <a:r>
            <a:rPr lang="en-US" sz="1000" b="0" i="0" kern="1200" dirty="0" err="1"/>
            <a:t>NumPy</a:t>
          </a:r>
          <a:r>
            <a:rPr lang="en-US" sz="1000" b="0" i="0" kern="1200" dirty="0"/>
            <a:t> is a third-party library for numerical computing, optimized for working with single- and multi-dimensional arrays.</a:t>
          </a:r>
          <a:endParaRPr lang="en-US" sz="1000" kern="1200" dirty="0"/>
        </a:p>
      </dsp:txBody>
      <dsp:txXfrm>
        <a:off x="4625557" y="2038265"/>
        <a:ext cx="4106626" cy="1283320"/>
      </dsp:txXfrm>
    </dsp:sp>
    <dsp:sp modelId="{D654998E-81A7-48C5-A825-2BD8274AA9C7}">
      <dsp:nvSpPr>
        <dsp:cNvPr id="0" name=""/>
        <dsp:cNvSpPr/>
      </dsp:nvSpPr>
      <dsp:spPr>
        <a:xfrm>
          <a:off x="4454447" y="1852896"/>
          <a:ext cx="898324" cy="134748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3000" r="-63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A3E509-A27E-4070-A5F7-376FF19F872B}">
      <dsp:nvSpPr>
        <dsp:cNvPr id="0" name=""/>
        <dsp:cNvSpPr/>
      </dsp:nvSpPr>
      <dsp:spPr>
        <a:xfrm>
          <a:off x="7061226" y="665074"/>
          <a:ext cx="1610424" cy="161068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3254AB0-C455-4B0A-AF31-ACF7AB9B7333}">
      <dsp:nvSpPr>
        <dsp:cNvPr id="0" name=""/>
        <dsp:cNvSpPr/>
      </dsp:nvSpPr>
      <dsp:spPr>
        <a:xfrm>
          <a:off x="7114364" y="718773"/>
          <a:ext cx="1503291" cy="150329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0" i="1" kern="1200" dirty="0">
              <a:latin typeface="Roboto Slab" panose="020B0604020202020204" charset="0"/>
              <a:ea typeface="Roboto Slab" panose="020B0604020202020204" charset="0"/>
            </a:rPr>
            <a:t>Removing outliers</a:t>
          </a:r>
          <a:endParaRPr lang="en-US" sz="1300" kern="1200" dirty="0">
            <a:latin typeface="Roboto Slab" panose="020B0604020202020204" charset="0"/>
            <a:ea typeface="Roboto Slab" panose="020B0604020202020204" charset="0"/>
          </a:endParaRPr>
        </a:p>
      </dsp:txBody>
      <dsp:txXfrm>
        <a:off x="7329488" y="933569"/>
        <a:ext cx="1073902" cy="1073698"/>
      </dsp:txXfrm>
    </dsp:sp>
    <dsp:sp modelId="{24C797D0-3AC8-4FEC-8A9F-C1690822A21D}">
      <dsp:nvSpPr>
        <dsp:cNvPr id="0" name=""/>
        <dsp:cNvSpPr/>
      </dsp:nvSpPr>
      <dsp:spPr>
        <a:xfrm rot="2700000">
          <a:off x="5396042" y="665157"/>
          <a:ext cx="1610238" cy="1610238"/>
        </a:xfrm>
        <a:prstGeom prst="teardrop">
          <a:avLst>
            <a:gd name="adj" fmla="val 1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24303AE-1F99-4844-B760-0B84675A1295}">
      <dsp:nvSpPr>
        <dsp:cNvPr id="0" name=""/>
        <dsp:cNvSpPr/>
      </dsp:nvSpPr>
      <dsp:spPr>
        <a:xfrm>
          <a:off x="5450801" y="718773"/>
          <a:ext cx="1503291" cy="150329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0" i="1" kern="1200">
              <a:latin typeface="Roboto Slab" panose="020B0604020202020204" charset="0"/>
              <a:ea typeface="Roboto Slab" panose="020B0604020202020204" charset="0"/>
            </a:rPr>
            <a:t>Checking for outliers</a:t>
          </a:r>
          <a:endParaRPr lang="en-US" sz="1300" kern="1200">
            <a:latin typeface="Roboto Slab" panose="020B0604020202020204" charset="0"/>
            <a:ea typeface="Roboto Slab" panose="020B0604020202020204" charset="0"/>
          </a:endParaRPr>
        </a:p>
      </dsp:txBody>
      <dsp:txXfrm>
        <a:off x="5665068" y="933569"/>
        <a:ext cx="1073902" cy="1073698"/>
      </dsp:txXfrm>
    </dsp:sp>
    <dsp:sp modelId="{5469DE72-FAA3-459E-9AB5-C17AC7F6D5CF}">
      <dsp:nvSpPr>
        <dsp:cNvPr id="0" name=""/>
        <dsp:cNvSpPr/>
      </dsp:nvSpPr>
      <dsp:spPr>
        <a:xfrm rot="2700000">
          <a:off x="3732479" y="665157"/>
          <a:ext cx="1610238" cy="1610238"/>
        </a:xfrm>
        <a:prstGeom prst="teardrop">
          <a:avLst>
            <a:gd name="adj" fmla="val 1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917EDBC-BF71-4A49-B061-7AE69EB14A03}">
      <dsp:nvSpPr>
        <dsp:cNvPr id="0" name=""/>
        <dsp:cNvSpPr/>
      </dsp:nvSpPr>
      <dsp:spPr>
        <a:xfrm>
          <a:off x="3786381" y="718773"/>
          <a:ext cx="1503291" cy="150329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0" i="1" kern="1200" dirty="0">
              <a:latin typeface="Roboto Slab" panose="020B0604020202020204" charset="0"/>
              <a:ea typeface="Roboto Slab" panose="020B0604020202020204" charset="0"/>
            </a:rPr>
            <a:t>Clubbing columns with multiple categories</a:t>
          </a:r>
          <a:endParaRPr lang="en-US" sz="1300" kern="1200" dirty="0">
            <a:latin typeface="Roboto Slab" panose="020B0604020202020204" charset="0"/>
            <a:ea typeface="Roboto Slab" panose="020B0604020202020204" charset="0"/>
          </a:endParaRPr>
        </a:p>
      </dsp:txBody>
      <dsp:txXfrm>
        <a:off x="4000647" y="933569"/>
        <a:ext cx="1073902" cy="1073698"/>
      </dsp:txXfrm>
    </dsp:sp>
    <dsp:sp modelId="{4A661D61-F347-4CB6-8E1A-800D2607869C}">
      <dsp:nvSpPr>
        <dsp:cNvPr id="0" name=""/>
        <dsp:cNvSpPr/>
      </dsp:nvSpPr>
      <dsp:spPr>
        <a:xfrm rot="2700000">
          <a:off x="2068059" y="665157"/>
          <a:ext cx="1610238" cy="1610238"/>
        </a:xfrm>
        <a:prstGeom prst="teardrop">
          <a:avLst>
            <a:gd name="adj" fmla="val 1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3062D58-B374-4ABF-B9BD-1E05FFA5C2C6}">
      <dsp:nvSpPr>
        <dsp:cNvPr id="0" name=""/>
        <dsp:cNvSpPr/>
      </dsp:nvSpPr>
      <dsp:spPr>
        <a:xfrm>
          <a:off x="2121961" y="718773"/>
          <a:ext cx="1503291" cy="150329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0" i="1" kern="1200" dirty="0">
              <a:latin typeface="Roboto Slab" panose="020B0604020202020204" charset="0"/>
              <a:ea typeface="Roboto Slab" panose="020B0604020202020204" charset="0"/>
            </a:rPr>
            <a:t>Checking for missing data</a:t>
          </a:r>
          <a:endParaRPr lang="en-US" sz="1300" kern="1200" dirty="0">
            <a:latin typeface="Roboto Slab" panose="020B0604020202020204" charset="0"/>
            <a:ea typeface="Roboto Slab" panose="020B0604020202020204" charset="0"/>
          </a:endParaRPr>
        </a:p>
      </dsp:txBody>
      <dsp:txXfrm>
        <a:off x="2337084" y="933569"/>
        <a:ext cx="1073902" cy="1073698"/>
      </dsp:txXfrm>
    </dsp:sp>
    <dsp:sp modelId="{9DE8BAAF-F933-48AA-BDCE-8F16298AF011}">
      <dsp:nvSpPr>
        <dsp:cNvPr id="0" name=""/>
        <dsp:cNvSpPr/>
      </dsp:nvSpPr>
      <dsp:spPr>
        <a:xfrm rot="2700000">
          <a:off x="403639" y="665157"/>
          <a:ext cx="1610238" cy="1610238"/>
        </a:xfrm>
        <a:prstGeom prst="teardrop">
          <a:avLst>
            <a:gd name="adj" fmla="val 1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9E7B245-1121-43AE-AD99-7372C56ED794}">
      <dsp:nvSpPr>
        <dsp:cNvPr id="0" name=""/>
        <dsp:cNvSpPr/>
      </dsp:nvSpPr>
      <dsp:spPr>
        <a:xfrm>
          <a:off x="457541" y="718773"/>
          <a:ext cx="1503291" cy="150329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0" i="1" kern="1200" dirty="0" err="1">
              <a:latin typeface="Roboto Slab" panose="020B0604020202020204" charset="0"/>
              <a:ea typeface="Roboto Slab" panose="020B0604020202020204" charset="0"/>
            </a:rPr>
            <a:t>Understandi</a:t>
          </a:r>
          <a:r>
            <a:rPr lang="en-US" sz="1300" b="0" i="1" kern="1200" dirty="0">
              <a:latin typeface="Roboto Slab" panose="020B0604020202020204" charset="0"/>
              <a:ea typeface="Roboto Slab" panose="020B0604020202020204" charset="0"/>
            </a:rPr>
            <a:t>--ng Data</a:t>
          </a:r>
          <a:endParaRPr lang="en-US" sz="1300" kern="1200" dirty="0">
            <a:latin typeface="Roboto Slab" panose="020B0604020202020204" charset="0"/>
            <a:ea typeface="Roboto Slab" panose="020B0604020202020204" charset="0"/>
          </a:endParaRPr>
        </a:p>
      </dsp:txBody>
      <dsp:txXfrm>
        <a:off x="672664" y="933569"/>
        <a:ext cx="1073902" cy="10736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E478C-E0A8-46B1-93E2-D42DE6B75633}">
      <dsp:nvSpPr>
        <dsp:cNvPr id="0" name=""/>
        <dsp:cNvSpPr/>
      </dsp:nvSpPr>
      <dsp:spPr>
        <a:xfrm>
          <a:off x="2392" y="26868"/>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1. Most of the calls are handled [AHT] within 2 to 5 minutes.</a:t>
          </a:r>
          <a:endParaRPr lang="en-US" sz="1200" kern="1200" dirty="0">
            <a:latin typeface="Times New Roman" panose="02020603050405020304" pitchFamily="18" charset="0"/>
            <a:cs typeface="Times New Roman" panose="02020603050405020304" pitchFamily="18" charset="0"/>
          </a:endParaRPr>
        </a:p>
      </dsp:txBody>
      <dsp:txXfrm>
        <a:off x="2392" y="26868"/>
        <a:ext cx="1898248" cy="1138949"/>
      </dsp:txXfrm>
    </dsp:sp>
    <dsp:sp modelId="{CE92908A-75C9-400C-AE4F-378AF0380857}">
      <dsp:nvSpPr>
        <dsp:cNvPr id="0" name=""/>
        <dsp:cNvSpPr/>
      </dsp:nvSpPr>
      <dsp:spPr>
        <a:xfrm>
          <a:off x="2090466" y="26868"/>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2. About 1000+ calls requires 20+ minutes</a:t>
          </a:r>
          <a:endParaRPr lang="en-US" sz="1200" kern="1200" dirty="0">
            <a:latin typeface="Times New Roman" panose="02020603050405020304" pitchFamily="18" charset="0"/>
            <a:cs typeface="Times New Roman" panose="02020603050405020304" pitchFamily="18" charset="0"/>
          </a:endParaRPr>
        </a:p>
      </dsp:txBody>
      <dsp:txXfrm>
        <a:off x="2090466" y="26868"/>
        <a:ext cx="1898248" cy="1138949"/>
      </dsp:txXfrm>
    </dsp:sp>
    <dsp:sp modelId="{3A7268EA-74E2-4F80-AB36-6358E7C830AA}">
      <dsp:nvSpPr>
        <dsp:cNvPr id="0" name=""/>
        <dsp:cNvSpPr/>
      </dsp:nvSpPr>
      <dsp:spPr>
        <a:xfrm>
          <a:off x="4178539" y="26868"/>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3. Most of the calls are picked [AST] within 10 minutes</a:t>
          </a:r>
          <a:endParaRPr lang="en-US" sz="1200" kern="1200" dirty="0">
            <a:latin typeface="Times New Roman" panose="02020603050405020304" pitchFamily="18" charset="0"/>
            <a:cs typeface="Times New Roman" panose="02020603050405020304" pitchFamily="18" charset="0"/>
          </a:endParaRPr>
        </a:p>
      </dsp:txBody>
      <dsp:txXfrm>
        <a:off x="4178539" y="26868"/>
        <a:ext cx="1898248" cy="1138949"/>
      </dsp:txXfrm>
    </dsp:sp>
    <dsp:sp modelId="{DD9212AB-4730-42D5-9D52-4C692D634D25}">
      <dsp:nvSpPr>
        <dsp:cNvPr id="0" name=""/>
        <dsp:cNvSpPr/>
      </dsp:nvSpPr>
      <dsp:spPr>
        <a:xfrm>
          <a:off x="6266612" y="26868"/>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4.  Most of the calls are for the reason IRROPS, VOLUNTARY CHANGE, SEATING, MILEAGE PLUS, COMMUNICATION, POST FLIGHT</a:t>
          </a:r>
          <a:endParaRPr lang="en-US" sz="1200" kern="1200" dirty="0">
            <a:latin typeface="Times New Roman" panose="02020603050405020304" pitchFamily="18" charset="0"/>
            <a:cs typeface="Times New Roman" panose="02020603050405020304" pitchFamily="18" charset="0"/>
          </a:endParaRPr>
        </a:p>
      </dsp:txBody>
      <dsp:txXfrm>
        <a:off x="6266612" y="26868"/>
        <a:ext cx="1898248" cy="1138949"/>
      </dsp:txXfrm>
    </dsp:sp>
    <dsp:sp modelId="{D82C87DF-AEF4-4814-99C8-64DC15BB8EE1}">
      <dsp:nvSpPr>
        <dsp:cNvPr id="0" name=""/>
        <dsp:cNvSpPr/>
      </dsp:nvSpPr>
      <dsp:spPr>
        <a:xfrm>
          <a:off x="2392" y="1355642"/>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5. Most of the calls are between neutral agent and neutral customer</a:t>
          </a:r>
          <a:endParaRPr lang="en-US" sz="1200" kern="1200" dirty="0">
            <a:latin typeface="Times New Roman" panose="02020603050405020304" pitchFamily="18" charset="0"/>
            <a:cs typeface="Times New Roman" panose="02020603050405020304" pitchFamily="18" charset="0"/>
          </a:endParaRPr>
        </a:p>
      </dsp:txBody>
      <dsp:txXfrm>
        <a:off x="2392" y="1355642"/>
        <a:ext cx="1898248" cy="1138949"/>
      </dsp:txXfrm>
    </dsp:sp>
    <dsp:sp modelId="{102C2AC9-449A-4B72-92C3-43332054EA48}">
      <dsp:nvSpPr>
        <dsp:cNvPr id="0" name=""/>
        <dsp:cNvSpPr/>
      </dsp:nvSpPr>
      <dsp:spPr>
        <a:xfrm>
          <a:off x="2090466" y="1355642"/>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6. When the customer as well as agents are polite issues are solved in less AHT</a:t>
          </a:r>
          <a:endParaRPr lang="en-US" sz="1200" kern="1200" dirty="0">
            <a:latin typeface="Times New Roman" panose="02020603050405020304" pitchFamily="18" charset="0"/>
            <a:cs typeface="Times New Roman" panose="02020603050405020304" pitchFamily="18" charset="0"/>
          </a:endParaRPr>
        </a:p>
      </dsp:txBody>
      <dsp:txXfrm>
        <a:off x="2090466" y="1355642"/>
        <a:ext cx="1898248" cy="1138949"/>
      </dsp:txXfrm>
    </dsp:sp>
    <dsp:sp modelId="{D2341031-68A9-435A-9E88-66CFC6150643}">
      <dsp:nvSpPr>
        <dsp:cNvPr id="0" name=""/>
        <dsp:cNvSpPr/>
      </dsp:nvSpPr>
      <dsp:spPr>
        <a:xfrm>
          <a:off x="4178539" y="1355642"/>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7. When the customer is calm and agent is polite AHT is least [2 min]</a:t>
          </a:r>
          <a:endParaRPr lang="en-US" sz="1200" kern="1200" dirty="0">
            <a:latin typeface="Times New Roman" panose="02020603050405020304" pitchFamily="18" charset="0"/>
            <a:cs typeface="Times New Roman" panose="02020603050405020304" pitchFamily="18" charset="0"/>
          </a:endParaRPr>
        </a:p>
      </dsp:txBody>
      <dsp:txXfrm>
        <a:off x="4178539" y="1355642"/>
        <a:ext cx="1898248" cy="1138949"/>
      </dsp:txXfrm>
    </dsp:sp>
    <dsp:sp modelId="{2530B29D-9A4B-4B0F-9254-179FF0CBEC59}">
      <dsp:nvSpPr>
        <dsp:cNvPr id="0" name=""/>
        <dsp:cNvSpPr/>
      </dsp:nvSpPr>
      <dsp:spPr>
        <a:xfrm>
          <a:off x="6266612" y="1355642"/>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8.  When the agent is calm, then AHT does not depends on mood of the customer </a:t>
          </a:r>
          <a:endParaRPr lang="en-US" sz="1200" kern="1200" dirty="0">
            <a:latin typeface="Times New Roman" panose="02020603050405020304" pitchFamily="18" charset="0"/>
            <a:cs typeface="Times New Roman" panose="02020603050405020304" pitchFamily="18" charset="0"/>
          </a:endParaRPr>
        </a:p>
      </dsp:txBody>
      <dsp:txXfrm>
        <a:off x="6266612" y="1355642"/>
        <a:ext cx="1898248" cy="1138949"/>
      </dsp:txXfrm>
    </dsp:sp>
    <dsp:sp modelId="{46F4E8F5-1C3C-4FDF-B1D7-C680563DA633}">
      <dsp:nvSpPr>
        <dsp:cNvPr id="0" name=""/>
        <dsp:cNvSpPr/>
      </dsp:nvSpPr>
      <dsp:spPr>
        <a:xfrm>
          <a:off x="2392" y="2684416"/>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9. Most of the calls are between 6 AM and 7 AM and between 6PM and 10 PM</a:t>
          </a:r>
          <a:endParaRPr lang="en-US" sz="1200" kern="1200" dirty="0">
            <a:latin typeface="Times New Roman" panose="02020603050405020304" pitchFamily="18" charset="0"/>
            <a:cs typeface="Times New Roman" panose="02020603050405020304" pitchFamily="18" charset="0"/>
          </a:endParaRPr>
        </a:p>
      </dsp:txBody>
      <dsp:txXfrm>
        <a:off x="2392" y="2684416"/>
        <a:ext cx="1898248" cy="1138949"/>
      </dsp:txXfrm>
    </dsp:sp>
    <dsp:sp modelId="{CB72C15F-5BF6-4B6F-9FC7-7FF21D367857}">
      <dsp:nvSpPr>
        <dsp:cNvPr id="0" name=""/>
        <dsp:cNvSpPr/>
      </dsp:nvSpPr>
      <dsp:spPr>
        <a:xfrm>
          <a:off x="2090466" y="2684416"/>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10. AHT increases with the increase in silent percentage of customer</a:t>
          </a:r>
          <a:endParaRPr lang="en-US" sz="1200" kern="1200" dirty="0">
            <a:latin typeface="Times New Roman" panose="02020603050405020304" pitchFamily="18" charset="0"/>
            <a:cs typeface="Times New Roman" panose="02020603050405020304" pitchFamily="18" charset="0"/>
          </a:endParaRPr>
        </a:p>
      </dsp:txBody>
      <dsp:txXfrm>
        <a:off x="2090466" y="2684416"/>
        <a:ext cx="1898248" cy="1138949"/>
      </dsp:txXfrm>
    </dsp:sp>
    <dsp:sp modelId="{05BE28A1-2851-4A3E-9483-E5D4E3AD270B}">
      <dsp:nvSpPr>
        <dsp:cNvPr id="0" name=""/>
        <dsp:cNvSpPr/>
      </dsp:nvSpPr>
      <dsp:spPr>
        <a:xfrm>
          <a:off x="4178539" y="2684416"/>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11. AHT is most on Thursday and Wednesday while least on Monday and Tuesday</a:t>
          </a:r>
          <a:endParaRPr lang="en-US" sz="1200" kern="1200" dirty="0">
            <a:latin typeface="Times New Roman" panose="02020603050405020304" pitchFamily="18" charset="0"/>
            <a:cs typeface="Times New Roman" panose="02020603050405020304" pitchFamily="18" charset="0"/>
          </a:endParaRPr>
        </a:p>
      </dsp:txBody>
      <dsp:txXfrm>
        <a:off x="4178539" y="2684416"/>
        <a:ext cx="1898248" cy="1138949"/>
      </dsp:txXfrm>
    </dsp:sp>
    <dsp:sp modelId="{8392D242-B63E-47BC-B0D2-8FA5C7939B0F}">
      <dsp:nvSpPr>
        <dsp:cNvPr id="0" name=""/>
        <dsp:cNvSpPr/>
      </dsp:nvSpPr>
      <dsp:spPr>
        <a:xfrm>
          <a:off x="6266612" y="2684416"/>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i="1" kern="1200" dirty="0">
              <a:latin typeface="Times New Roman" panose="02020603050405020304" pitchFamily="18" charset="0"/>
              <a:cs typeface="Times New Roman" panose="02020603050405020304" pitchFamily="18" charset="0"/>
            </a:rPr>
            <a:t>12. Sentiment analysis shows that people are more sentimental towards check in and check out</a:t>
          </a:r>
          <a:endParaRPr lang="en-US" sz="1200" kern="1200" dirty="0">
            <a:latin typeface="Times New Roman" panose="02020603050405020304" pitchFamily="18" charset="0"/>
            <a:cs typeface="Times New Roman" panose="02020603050405020304" pitchFamily="18" charset="0"/>
          </a:endParaRPr>
        </a:p>
      </dsp:txBody>
      <dsp:txXfrm>
        <a:off x="6266612" y="2684416"/>
        <a:ext cx="1898248" cy="11389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EABCE-76FD-4C23-8855-D14802CF51E9}">
      <dsp:nvSpPr>
        <dsp:cNvPr id="0" name=""/>
        <dsp:cNvSpPr/>
      </dsp:nvSpPr>
      <dsp:spPr>
        <a:xfrm>
          <a:off x="163690" y="616912"/>
          <a:ext cx="3919751" cy="122492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9681" tIns="34290" rIns="34290" bIns="34290" numCol="1" spcCol="1270" anchor="ctr" anchorCtr="0">
          <a:noAutofit/>
        </a:bodyPr>
        <a:lstStyle/>
        <a:p>
          <a:pPr marL="0" lvl="0" indent="0" algn="l" defTabSz="400050" rtl="0">
            <a:lnSpc>
              <a:spcPct val="100000"/>
            </a:lnSpc>
            <a:spcBef>
              <a:spcPct val="0"/>
            </a:spcBef>
            <a:spcAft>
              <a:spcPct val="35000"/>
            </a:spcAft>
            <a:buNone/>
          </a:pPr>
          <a:r>
            <a:rPr lang="en-US" sz="900" b="1" i="0" kern="1200" dirty="0">
              <a:latin typeface="Times New Roman" panose="02020603050405020304" pitchFamily="18" charset="0"/>
              <a:cs typeface="Times New Roman" panose="02020603050405020304" pitchFamily="18" charset="0"/>
            </a:rPr>
            <a:t>Agent Performance</a:t>
          </a:r>
          <a:r>
            <a:rPr lang="en-US" sz="900" b="0" i="0" kern="1200" dirty="0">
              <a:latin typeface="Times New Roman" panose="02020603050405020304" pitchFamily="18" charset="0"/>
              <a:cs typeface="Times New Roman" panose="02020603050405020304" pitchFamily="18" charset="0"/>
            </a:rPr>
            <a:t>: The analysis shows that agent performance significantly affects call durations. Most calls are handled within 2 to 5 minutes, but about 1,000+ calls require over 20 minutes. Calm and polite agents are able to resolve issues more quickly. Specifically, when agents remain polite and calm, Average Handle Time (AHT) is reduced, especially when paired with calm customers (AHT as low as 2 minutes). However, agent politeness alone can reduce AHT even if the customer’s mood varies.</a:t>
          </a:r>
          <a:endParaRPr lang="en-US" sz="900" kern="1200" dirty="0">
            <a:latin typeface="Times New Roman" panose="02020603050405020304" pitchFamily="18" charset="0"/>
            <a:cs typeface="Times New Roman" panose="02020603050405020304" pitchFamily="18" charset="0"/>
          </a:endParaRPr>
        </a:p>
      </dsp:txBody>
      <dsp:txXfrm>
        <a:off x="163690" y="616912"/>
        <a:ext cx="3919751" cy="1224922"/>
      </dsp:txXfrm>
    </dsp:sp>
    <dsp:sp modelId="{BAC804C0-1464-4986-8CE7-B637741ACB54}">
      <dsp:nvSpPr>
        <dsp:cNvPr id="0" name=""/>
        <dsp:cNvSpPr/>
      </dsp:nvSpPr>
      <dsp:spPr>
        <a:xfrm>
          <a:off x="367" y="439979"/>
          <a:ext cx="857445" cy="128616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F025448-6437-4B82-8BF5-549BD3E2269C}">
      <dsp:nvSpPr>
        <dsp:cNvPr id="0" name=""/>
        <dsp:cNvSpPr/>
      </dsp:nvSpPr>
      <dsp:spPr>
        <a:xfrm>
          <a:off x="4433663" y="616912"/>
          <a:ext cx="3919751" cy="122492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9681" tIns="34290" rIns="34290" bIns="34290" numCol="1" spcCol="1270" anchor="ctr" anchorCtr="0">
          <a:noAutofit/>
        </a:bodyPr>
        <a:lstStyle/>
        <a:p>
          <a:pPr marL="0" lvl="0" indent="0" algn="l" defTabSz="400050" rtl="0">
            <a:lnSpc>
              <a:spcPct val="100000"/>
            </a:lnSpc>
            <a:spcBef>
              <a:spcPct val="0"/>
            </a:spcBef>
            <a:spcAft>
              <a:spcPct val="35000"/>
            </a:spcAft>
            <a:buNone/>
          </a:pPr>
          <a:r>
            <a:rPr lang="en-US" sz="900" b="1" i="0" kern="1200">
              <a:latin typeface="Times New Roman" panose="02020603050405020304" pitchFamily="18" charset="0"/>
              <a:cs typeface="Times New Roman" panose="02020603050405020304" pitchFamily="18" charset="0"/>
            </a:rPr>
            <a:t>Call Types</a:t>
          </a:r>
          <a:r>
            <a:rPr lang="en-US" sz="900" b="0" i="0" kern="1200">
              <a:latin typeface="Times New Roman" panose="02020603050405020304" pitchFamily="18" charset="0"/>
              <a:cs typeface="Times New Roman" panose="02020603050405020304" pitchFamily="18" charset="0"/>
            </a:rPr>
            <a:t>: The most frequent call types include </a:t>
          </a:r>
          <a:r>
            <a:rPr lang="en-US" sz="900" b="1" i="0" kern="1200">
              <a:latin typeface="Times New Roman" panose="02020603050405020304" pitchFamily="18" charset="0"/>
              <a:cs typeface="Times New Roman" panose="02020603050405020304" pitchFamily="18" charset="0"/>
            </a:rPr>
            <a:t>IRROPS (11,000 calls)</a:t>
          </a:r>
          <a:r>
            <a:rPr lang="en-US" sz="900" b="0" i="0" kern="1200">
              <a:latin typeface="Times New Roman" panose="02020603050405020304" pitchFamily="18" charset="0"/>
              <a:cs typeface="Times New Roman" panose="02020603050405020304" pitchFamily="18" charset="0"/>
            </a:rPr>
            <a:t>, </a:t>
          </a:r>
          <a:r>
            <a:rPr lang="en-US" sz="900" b="1" i="0" kern="1200">
              <a:latin typeface="Times New Roman" panose="02020603050405020304" pitchFamily="18" charset="0"/>
              <a:cs typeface="Times New Roman" panose="02020603050405020304" pitchFamily="18" charset="0"/>
            </a:rPr>
            <a:t>Voluntary Changes (10,000 calls)</a:t>
          </a:r>
          <a:r>
            <a:rPr lang="en-US" sz="900" b="0" i="0" kern="1200">
              <a:latin typeface="Times New Roman" panose="02020603050405020304" pitchFamily="18" charset="0"/>
              <a:cs typeface="Times New Roman" panose="02020603050405020304" pitchFamily="18" charset="0"/>
            </a:rPr>
            <a:t>, </a:t>
          </a:r>
          <a:r>
            <a:rPr lang="en-US" sz="900" b="1" i="0" kern="1200">
              <a:latin typeface="Times New Roman" panose="02020603050405020304" pitchFamily="18" charset="0"/>
              <a:cs typeface="Times New Roman" panose="02020603050405020304" pitchFamily="18" charset="0"/>
            </a:rPr>
            <a:t>Seating (6,000 calls)</a:t>
          </a:r>
          <a:r>
            <a:rPr lang="en-US" sz="900" b="0" i="0" kern="1200">
              <a:latin typeface="Times New Roman" panose="02020603050405020304" pitchFamily="18" charset="0"/>
              <a:cs typeface="Times New Roman" panose="02020603050405020304" pitchFamily="18" charset="0"/>
            </a:rPr>
            <a:t>, </a:t>
          </a:r>
          <a:r>
            <a:rPr lang="en-US" sz="900" b="1" i="0" kern="1200">
              <a:latin typeface="Times New Roman" panose="02020603050405020304" pitchFamily="18" charset="0"/>
              <a:cs typeface="Times New Roman" panose="02020603050405020304" pitchFamily="18" charset="0"/>
            </a:rPr>
            <a:t>Mileage Plus (4,200 calls)</a:t>
          </a:r>
          <a:r>
            <a:rPr lang="en-US" sz="900" b="0" i="0" kern="1200">
              <a:latin typeface="Times New Roman" panose="02020603050405020304" pitchFamily="18" charset="0"/>
              <a:cs typeface="Times New Roman" panose="02020603050405020304" pitchFamily="18" charset="0"/>
            </a:rPr>
            <a:t>, and other communication-related issues. These types of calls influence AHT, with some taking longer to resolve due to their complexity, such as IRROPS and voluntary changes.</a:t>
          </a:r>
          <a:endParaRPr lang="en-US" sz="900" kern="1200">
            <a:latin typeface="Times New Roman" panose="02020603050405020304" pitchFamily="18" charset="0"/>
            <a:cs typeface="Times New Roman" panose="02020603050405020304" pitchFamily="18" charset="0"/>
          </a:endParaRPr>
        </a:p>
      </dsp:txBody>
      <dsp:txXfrm>
        <a:off x="4433663" y="616912"/>
        <a:ext cx="3919751" cy="1224922"/>
      </dsp:txXfrm>
    </dsp:sp>
    <dsp:sp modelId="{3873770D-687D-439B-88B1-DB2FE920AEDD}">
      <dsp:nvSpPr>
        <dsp:cNvPr id="0" name=""/>
        <dsp:cNvSpPr/>
      </dsp:nvSpPr>
      <dsp:spPr>
        <a:xfrm>
          <a:off x="4270340" y="439979"/>
          <a:ext cx="857445" cy="128616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1759025-BC16-4B41-BB0D-472B049A217B}">
      <dsp:nvSpPr>
        <dsp:cNvPr id="0" name=""/>
        <dsp:cNvSpPr/>
      </dsp:nvSpPr>
      <dsp:spPr>
        <a:xfrm>
          <a:off x="2298677" y="2158953"/>
          <a:ext cx="3919751" cy="122492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9681" tIns="34290" rIns="34290" bIns="34290" numCol="1" spcCol="1270" anchor="ctr" anchorCtr="0">
          <a:noAutofit/>
        </a:bodyPr>
        <a:lstStyle/>
        <a:p>
          <a:pPr marL="0" lvl="0" indent="0" algn="l" defTabSz="400050" rtl="0">
            <a:lnSpc>
              <a:spcPct val="100000"/>
            </a:lnSpc>
            <a:spcBef>
              <a:spcPct val="0"/>
            </a:spcBef>
            <a:spcAft>
              <a:spcPct val="35000"/>
            </a:spcAft>
            <a:buNone/>
          </a:pPr>
          <a:r>
            <a:rPr lang="en-US" sz="900" b="1" i="0" kern="1200" dirty="0">
              <a:latin typeface="Times New Roman" panose="02020603050405020304" pitchFamily="18" charset="0"/>
              <a:cs typeface="Times New Roman" panose="02020603050405020304" pitchFamily="18" charset="0"/>
            </a:rPr>
            <a:t>Sentiments</a:t>
          </a:r>
          <a:r>
            <a:rPr lang="en-US" sz="900" b="0" i="0" kern="1200" dirty="0">
              <a:latin typeface="Times New Roman" panose="02020603050405020304" pitchFamily="18" charset="0"/>
              <a:cs typeface="Times New Roman" panose="02020603050405020304" pitchFamily="18" charset="0"/>
            </a:rPr>
            <a:t>: The sentiment analysis reveals that AHT is affected by customer sentiment and agent-customer interaction. When both the customer and agent maintain neutral or polite tones, AHT is reduced. However, when customers remain silent for large portions of the call (80%-90% silence), AHT increases significantly to 15-18 minutes. Sentiment also plays a role in calls related to check-ins and check-outs, where customers show more emotional engagement.</a:t>
          </a:r>
          <a:endParaRPr lang="en-US" sz="900" kern="1200" dirty="0">
            <a:latin typeface="Times New Roman" panose="02020603050405020304" pitchFamily="18" charset="0"/>
            <a:cs typeface="Times New Roman" panose="02020603050405020304" pitchFamily="18" charset="0"/>
          </a:endParaRPr>
        </a:p>
      </dsp:txBody>
      <dsp:txXfrm>
        <a:off x="2298677" y="2158953"/>
        <a:ext cx="3919751" cy="1224922"/>
      </dsp:txXfrm>
    </dsp:sp>
    <dsp:sp modelId="{73D0F2DB-7FA2-4F81-9CE7-8B8A19B20402}">
      <dsp:nvSpPr>
        <dsp:cNvPr id="0" name=""/>
        <dsp:cNvSpPr/>
      </dsp:nvSpPr>
      <dsp:spPr>
        <a:xfrm>
          <a:off x="2135354" y="1982020"/>
          <a:ext cx="857445" cy="128616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1FF99-9311-4720-B178-A601E76CEC24}">
      <dsp:nvSpPr>
        <dsp:cNvPr id="0" name=""/>
        <dsp:cNvSpPr/>
      </dsp:nvSpPr>
      <dsp:spPr>
        <a:xfrm>
          <a:off x="164689" y="519960"/>
          <a:ext cx="3930438" cy="122826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1943" tIns="45720" rIns="45720" bIns="45720" numCol="1" spcCol="1270" anchor="ctr" anchorCtr="0">
          <a:noAutofit/>
        </a:bodyPr>
        <a:lstStyle/>
        <a:p>
          <a:pPr marL="0" lvl="0" indent="0" algn="l" defTabSz="533400" rtl="0">
            <a:lnSpc>
              <a:spcPct val="100000"/>
            </a:lnSpc>
            <a:spcBef>
              <a:spcPct val="0"/>
            </a:spcBef>
            <a:spcAft>
              <a:spcPct val="35000"/>
            </a:spcAft>
            <a:buNone/>
          </a:pPr>
          <a:r>
            <a:rPr lang="en-US" sz="1200" b="1" i="0" kern="1200" dirty="0">
              <a:latin typeface="Times New Roman" panose="02020603050405020304" pitchFamily="18" charset="0"/>
              <a:cs typeface="Times New Roman" panose="02020603050405020304" pitchFamily="18" charset="0"/>
            </a:rPr>
            <a:t>Call Volume Peaks</a:t>
          </a:r>
          <a:r>
            <a:rPr lang="en-US" sz="1200" b="0" i="0" kern="1200" dirty="0">
              <a:latin typeface="Times New Roman" panose="02020603050405020304" pitchFamily="18" charset="0"/>
              <a:cs typeface="Times New Roman" panose="02020603050405020304" pitchFamily="18" charset="0"/>
            </a:rPr>
            <a:t>: AHT is highest during periods of increased call volume, specifically between </a:t>
          </a:r>
          <a:r>
            <a:rPr lang="en-US" sz="1200" b="1" i="0" kern="1200" dirty="0">
              <a:latin typeface="Times New Roman" panose="02020603050405020304" pitchFamily="18" charset="0"/>
              <a:cs typeface="Times New Roman" panose="02020603050405020304" pitchFamily="18" charset="0"/>
            </a:rPr>
            <a:t>6 AM and 7 AM</a:t>
          </a:r>
          <a:r>
            <a:rPr lang="en-US" sz="1200" b="0" i="0" kern="1200" dirty="0">
              <a:latin typeface="Times New Roman" panose="02020603050405020304" pitchFamily="18" charset="0"/>
              <a:cs typeface="Times New Roman" panose="02020603050405020304" pitchFamily="18" charset="0"/>
            </a:rPr>
            <a:t> and </a:t>
          </a:r>
          <a:r>
            <a:rPr lang="en-US" sz="1200" b="1" i="0" kern="1200" dirty="0">
              <a:latin typeface="Times New Roman" panose="02020603050405020304" pitchFamily="18" charset="0"/>
              <a:cs typeface="Times New Roman" panose="02020603050405020304" pitchFamily="18" charset="0"/>
            </a:rPr>
            <a:t>6 PM and 10 PM</a:t>
          </a:r>
          <a:r>
            <a:rPr lang="en-US" sz="1200" b="0" i="0" kern="1200" dirty="0">
              <a:latin typeface="Times New Roman" panose="02020603050405020304" pitchFamily="18" charset="0"/>
              <a:cs typeface="Times New Roman" panose="02020603050405020304" pitchFamily="18" charset="0"/>
            </a:rPr>
            <a:t>. These peak periods lead to delays in Average Speed to Answer (AST) and a subsequent increase in AHT due to high traffic and workload.</a:t>
          </a:r>
          <a:endParaRPr lang="en-US" sz="1200" kern="1200" dirty="0">
            <a:latin typeface="Times New Roman" panose="02020603050405020304" pitchFamily="18" charset="0"/>
            <a:cs typeface="Times New Roman" panose="02020603050405020304" pitchFamily="18" charset="0"/>
          </a:endParaRPr>
        </a:p>
      </dsp:txBody>
      <dsp:txXfrm>
        <a:off x="164689" y="519960"/>
        <a:ext cx="3930438" cy="1228262"/>
      </dsp:txXfrm>
    </dsp:sp>
    <dsp:sp modelId="{F38CDD59-CCEF-4DCF-BD99-DD48284BB8CF}">
      <dsp:nvSpPr>
        <dsp:cNvPr id="0" name=""/>
        <dsp:cNvSpPr/>
      </dsp:nvSpPr>
      <dsp:spPr>
        <a:xfrm>
          <a:off x="920" y="342545"/>
          <a:ext cx="859783" cy="12896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4000" r="-44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D4ACADDB-8D1B-4D42-BB40-8139DBB808E4}">
      <dsp:nvSpPr>
        <dsp:cNvPr id="0" name=""/>
        <dsp:cNvSpPr/>
      </dsp:nvSpPr>
      <dsp:spPr>
        <a:xfrm>
          <a:off x="4436840" y="519960"/>
          <a:ext cx="3930438" cy="122826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1943" tIns="45720" rIns="45720" bIns="45720" numCol="1" spcCol="1270" anchor="ctr" anchorCtr="0">
          <a:noAutofit/>
        </a:bodyPr>
        <a:lstStyle/>
        <a:p>
          <a:pPr marL="0" lvl="0" indent="0" algn="l" defTabSz="533400" rtl="0">
            <a:lnSpc>
              <a:spcPct val="100000"/>
            </a:lnSpc>
            <a:spcBef>
              <a:spcPct val="0"/>
            </a:spcBef>
            <a:spcAft>
              <a:spcPct val="35000"/>
            </a:spcAft>
            <a:buNone/>
          </a:pPr>
          <a:r>
            <a:rPr lang="en-US" sz="1200" b="1" i="0" kern="1200">
              <a:latin typeface="Times New Roman" panose="02020603050405020304" pitchFamily="18" charset="0"/>
              <a:cs typeface="Times New Roman" panose="02020603050405020304" pitchFamily="18" charset="0"/>
            </a:rPr>
            <a:t>Call Silence</a:t>
          </a:r>
          <a:r>
            <a:rPr lang="en-US" sz="1200" b="0" i="0" kern="1200">
              <a:latin typeface="Times New Roman" panose="02020603050405020304" pitchFamily="18" charset="0"/>
              <a:cs typeface="Times New Roman" panose="02020603050405020304" pitchFamily="18" charset="0"/>
            </a:rPr>
            <a:t>: High silent percentages in calls are a strong driver of long AHT. Calls with minimal silence (0%) have AHT reduced to 5 minutes, while calls with 80%-90% silence have an AHT of 15-18 minutes.</a:t>
          </a:r>
          <a:endParaRPr lang="en-US" sz="1200" kern="1200">
            <a:latin typeface="Times New Roman" panose="02020603050405020304" pitchFamily="18" charset="0"/>
            <a:cs typeface="Times New Roman" panose="02020603050405020304" pitchFamily="18" charset="0"/>
          </a:endParaRPr>
        </a:p>
      </dsp:txBody>
      <dsp:txXfrm>
        <a:off x="4436840" y="519960"/>
        <a:ext cx="3930438" cy="1228262"/>
      </dsp:txXfrm>
    </dsp:sp>
    <dsp:sp modelId="{4F25C76E-18E7-4272-AC9F-2C8486DA9918}">
      <dsp:nvSpPr>
        <dsp:cNvPr id="0" name=""/>
        <dsp:cNvSpPr/>
      </dsp:nvSpPr>
      <dsp:spPr>
        <a:xfrm>
          <a:off x="4273071" y="342545"/>
          <a:ext cx="859783" cy="12896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0" r="-60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CDAB73A1-D0B7-438C-83A6-F67813B05747}">
      <dsp:nvSpPr>
        <dsp:cNvPr id="0" name=""/>
        <dsp:cNvSpPr/>
      </dsp:nvSpPr>
      <dsp:spPr>
        <a:xfrm>
          <a:off x="2300764" y="2066206"/>
          <a:ext cx="3930438" cy="122826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1943" tIns="45720" rIns="45720" bIns="45720" numCol="1" spcCol="1270" anchor="ctr" anchorCtr="0">
          <a:noAutofit/>
        </a:bodyPr>
        <a:lstStyle/>
        <a:p>
          <a:pPr marL="0" lvl="0" indent="0" algn="l" defTabSz="533400" rtl="0">
            <a:lnSpc>
              <a:spcPct val="100000"/>
            </a:lnSpc>
            <a:spcBef>
              <a:spcPct val="0"/>
            </a:spcBef>
            <a:spcAft>
              <a:spcPct val="35000"/>
            </a:spcAft>
            <a:buNone/>
          </a:pPr>
          <a:r>
            <a:rPr lang="en-US" sz="1200" b="1" i="0" kern="1200">
              <a:latin typeface="Times New Roman" panose="02020603050405020304" pitchFamily="18" charset="0"/>
              <a:cs typeface="Times New Roman" panose="02020603050405020304" pitchFamily="18" charset="0"/>
            </a:rPr>
            <a:t>Mid-week Peaks</a:t>
          </a:r>
          <a:r>
            <a:rPr lang="en-US" sz="1200" b="0" i="0" kern="1200">
              <a:latin typeface="Times New Roman" panose="02020603050405020304" pitchFamily="18" charset="0"/>
              <a:cs typeface="Times New Roman" panose="02020603050405020304" pitchFamily="18" charset="0"/>
            </a:rPr>
            <a:t>: AHT is notably higher on </a:t>
          </a:r>
          <a:r>
            <a:rPr lang="en-US" sz="1200" b="1" i="0" kern="1200">
              <a:latin typeface="Times New Roman" panose="02020603050405020304" pitchFamily="18" charset="0"/>
              <a:cs typeface="Times New Roman" panose="02020603050405020304" pitchFamily="18" charset="0"/>
            </a:rPr>
            <a:t>Wednesdays and Thursdays</a:t>
          </a:r>
          <a:r>
            <a:rPr lang="en-US" sz="1200" b="0" i="0" kern="1200">
              <a:latin typeface="Times New Roman" panose="02020603050405020304" pitchFamily="18" charset="0"/>
              <a:cs typeface="Times New Roman" panose="02020603050405020304" pitchFamily="18" charset="0"/>
            </a:rPr>
            <a:t> but lower on </a:t>
          </a:r>
          <a:r>
            <a:rPr lang="en-US" sz="1200" b="1" i="0" kern="1200">
              <a:latin typeface="Times New Roman" panose="02020603050405020304" pitchFamily="18" charset="0"/>
              <a:cs typeface="Times New Roman" panose="02020603050405020304" pitchFamily="18" charset="0"/>
            </a:rPr>
            <a:t>Mondays and Tuesdays</a:t>
          </a:r>
          <a:r>
            <a:rPr lang="en-US" sz="1200" b="0" i="0" kern="1200">
              <a:latin typeface="Times New Roman" panose="02020603050405020304" pitchFamily="18" charset="0"/>
              <a:cs typeface="Times New Roman" panose="02020603050405020304" pitchFamily="18" charset="0"/>
            </a:rPr>
            <a:t>. </a:t>
          </a:r>
          <a:endParaRPr lang="en-US" sz="1200" kern="1200">
            <a:latin typeface="Times New Roman" panose="02020603050405020304" pitchFamily="18" charset="0"/>
            <a:cs typeface="Times New Roman" panose="02020603050405020304" pitchFamily="18" charset="0"/>
          </a:endParaRPr>
        </a:p>
      </dsp:txBody>
      <dsp:txXfrm>
        <a:off x="2300764" y="2066206"/>
        <a:ext cx="3930438" cy="1228262"/>
      </dsp:txXfrm>
    </dsp:sp>
    <dsp:sp modelId="{C7B2412C-0519-4639-8E35-2653C4D57AA9}">
      <dsp:nvSpPr>
        <dsp:cNvPr id="0" name=""/>
        <dsp:cNvSpPr/>
      </dsp:nvSpPr>
      <dsp:spPr>
        <a:xfrm>
          <a:off x="2136996" y="1888790"/>
          <a:ext cx="859783" cy="128967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3B840-FDD2-432B-87C9-B847D851CD59}">
      <dsp:nvSpPr>
        <dsp:cNvPr id="0" name=""/>
        <dsp:cNvSpPr/>
      </dsp:nvSpPr>
      <dsp:spPr>
        <a:xfrm>
          <a:off x="0" y="20533"/>
          <a:ext cx="8368200" cy="1638000"/>
        </a:xfrm>
        <a:prstGeom prst="round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0" i="0" kern="1200" dirty="0">
              <a:latin typeface="Times New Roman" panose="02020603050405020304" pitchFamily="18" charset="0"/>
              <a:cs typeface="Times New Roman" panose="02020603050405020304" pitchFamily="18" charset="0"/>
            </a:rPr>
            <a:t>Comparing the most frequent (IRROPS) and least frequent (Mileage Plus) call reasons, there’s a significant difference in AHT. On average, more frequent call reasons such as </a:t>
          </a:r>
          <a:r>
            <a:rPr lang="en-US" sz="2000" b="1" i="0" kern="1200" dirty="0">
              <a:latin typeface="Times New Roman" panose="02020603050405020304" pitchFamily="18" charset="0"/>
              <a:cs typeface="Times New Roman" panose="02020603050405020304" pitchFamily="18" charset="0"/>
            </a:rPr>
            <a:t>IRROPS</a:t>
          </a:r>
          <a:r>
            <a:rPr lang="en-US" sz="2000" b="0" i="0" kern="1200" dirty="0">
              <a:latin typeface="Times New Roman" panose="02020603050405020304" pitchFamily="18" charset="0"/>
              <a:cs typeface="Times New Roman" panose="02020603050405020304" pitchFamily="18" charset="0"/>
            </a:rPr>
            <a:t> tend to have longer AHT due to complexity, while less frequent calls like </a:t>
          </a:r>
          <a:r>
            <a:rPr lang="en-US" sz="2000" b="1" i="0" kern="1200" dirty="0">
              <a:latin typeface="Times New Roman" panose="02020603050405020304" pitchFamily="18" charset="0"/>
              <a:cs typeface="Times New Roman" panose="02020603050405020304" pitchFamily="18" charset="0"/>
            </a:rPr>
            <a:t>Mileage Plus</a:t>
          </a:r>
          <a:r>
            <a:rPr lang="en-US" sz="2000" b="0" i="0" kern="1200" dirty="0">
              <a:latin typeface="Times New Roman" panose="02020603050405020304" pitchFamily="18" charset="0"/>
              <a:cs typeface="Times New Roman" panose="02020603050405020304" pitchFamily="18" charset="0"/>
            </a:rPr>
            <a:t> are resolved faster, indicating a percentage difference in AHT between these two categories.</a:t>
          </a:r>
          <a:endParaRPr lang="en-US" sz="2000" kern="1200" dirty="0">
            <a:latin typeface="Times New Roman" panose="02020603050405020304" pitchFamily="18" charset="0"/>
            <a:cs typeface="Times New Roman" panose="02020603050405020304" pitchFamily="18" charset="0"/>
          </a:endParaRPr>
        </a:p>
      </dsp:txBody>
      <dsp:txXfrm>
        <a:off x="79961" y="100494"/>
        <a:ext cx="8208278" cy="1478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29BF6-D95A-4740-88C0-64F8B6D91A10}">
      <dsp:nvSpPr>
        <dsp:cNvPr id="0" name=""/>
        <dsp:cNvSpPr/>
      </dsp:nvSpPr>
      <dsp:spPr>
        <a:xfrm>
          <a:off x="720608" y="226753"/>
          <a:ext cx="4936677" cy="1542711"/>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449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i="0" kern="1200" dirty="0">
              <a:latin typeface="Times New Roman" panose="02020603050405020304" pitchFamily="18" charset="0"/>
              <a:cs typeface="Times New Roman" panose="02020603050405020304" pitchFamily="18" charset="0"/>
            </a:rPr>
            <a:t>Percentage difference in AHT between the most and least frequent call reasons: </a:t>
          </a:r>
          <a:r>
            <a:rPr lang="en-US" sz="2300" b="1" i="0" u="sng" kern="1200" dirty="0">
              <a:latin typeface="Times New Roman" panose="02020603050405020304" pitchFamily="18" charset="0"/>
              <a:cs typeface="Times New Roman" panose="02020603050405020304" pitchFamily="18" charset="0"/>
            </a:rPr>
            <a:t>227.91%</a:t>
          </a:r>
          <a:r>
            <a:rPr lang="en-US" sz="2300" b="0" i="0" kern="1200" dirty="0">
              <a:latin typeface="Times New Roman" panose="02020603050405020304" pitchFamily="18" charset="0"/>
              <a:cs typeface="Times New Roman" panose="02020603050405020304" pitchFamily="18" charset="0"/>
            </a:rPr>
            <a:t> </a:t>
          </a:r>
          <a:br>
            <a:rPr lang="en-US" sz="2300" b="0" i="0" kern="1200" dirty="0">
              <a:latin typeface="Times New Roman" panose="02020603050405020304" pitchFamily="18" charset="0"/>
              <a:cs typeface="Times New Roman" panose="02020603050405020304" pitchFamily="18" charset="0"/>
            </a:rPr>
          </a:br>
          <a:endParaRPr lang="en-US" sz="2300" kern="1200" dirty="0">
            <a:latin typeface="Times New Roman" panose="02020603050405020304" pitchFamily="18" charset="0"/>
            <a:cs typeface="Times New Roman" panose="02020603050405020304" pitchFamily="18" charset="0"/>
          </a:endParaRPr>
        </a:p>
      </dsp:txBody>
      <dsp:txXfrm>
        <a:off x="720608" y="226753"/>
        <a:ext cx="4936677" cy="1542711"/>
      </dsp:txXfrm>
    </dsp:sp>
    <dsp:sp modelId="{2BC0BB15-2CEB-4307-9833-B04488B61944}">
      <dsp:nvSpPr>
        <dsp:cNvPr id="0" name=""/>
        <dsp:cNvSpPr/>
      </dsp:nvSpPr>
      <dsp:spPr>
        <a:xfrm>
          <a:off x="514913" y="3917"/>
          <a:ext cx="1079898" cy="1619847"/>
        </a:xfrm>
        <a:prstGeom prst="rect">
          <a:avLst/>
        </a:prstGeom>
        <a:blipFill>
          <a:blip xmlns:r="http://schemas.openxmlformats.org/officeDocument/2006/relationships" r:embed="rId1">
            <a:duotone>
              <a:schemeClr val="accent6">
                <a:hueOff val="0"/>
                <a:satOff val="0"/>
                <a:lumOff val="0"/>
                <a:alphaOff val="0"/>
                <a:shade val="20000"/>
                <a:satMod val="200000"/>
              </a:schemeClr>
              <a:schemeClr val="accent6">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02520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8376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9386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7638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6802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0706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069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7610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5518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93548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7331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8173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55052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9141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4577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20328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0796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2334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3386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3494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55263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1860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44226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546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7049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5572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5181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2007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8311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8792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963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5205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18300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1501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7284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cxnSp>
        <p:nvCxnSpPr>
          <p:cNvPr id="10" name="Google Shape;10;g83372e3e9c_1_3138"/>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1" name="Google Shape;11;g83372e3e9c_1_3138"/>
          <p:cNvSpPr txBox="1">
            <a:spLocks noGrp="1"/>
          </p:cNvSpPr>
          <p:nvPr>
            <p:ph type="title"/>
          </p:nvPr>
        </p:nvSpPr>
        <p:spPr>
          <a:xfrm>
            <a:off x="480750" y="1764950"/>
            <a:ext cx="8222100" cy="90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dirty="0"/>
          </a:p>
        </p:txBody>
      </p:sp>
      <p:sp>
        <p:nvSpPr>
          <p:cNvPr id="12" name="Google Shape;12;g83372e3e9c_1_3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
        <p:cNvGrpSpPr/>
        <p:nvPr/>
      </p:nvGrpSpPr>
      <p:grpSpPr>
        <a:xfrm>
          <a:off x="0" y="0"/>
          <a:ext cx="0" cy="0"/>
          <a:chOff x="0" y="0"/>
          <a:chExt cx="0" cy="0"/>
        </a:xfrm>
      </p:grpSpPr>
      <p:sp>
        <p:nvSpPr>
          <p:cNvPr id="14" name="Google Shape;14;g83372e3e9c_1_3174"/>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g83372e3e9c_1_3174"/>
          <p:cNvSpPr txBox="1">
            <a:spLocks noGrp="1"/>
          </p:cNvSpPr>
          <p:nvPr>
            <p:ph type="title" hasCustomPrompt="1"/>
          </p:nvPr>
        </p:nvSpPr>
        <p:spPr>
          <a:xfrm>
            <a:off x="387900" y="1152450"/>
            <a:ext cx="83682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rPr dirty="0"/>
              <a:t>xx%</a:t>
            </a:r>
          </a:p>
        </p:txBody>
      </p:sp>
      <p:sp>
        <p:nvSpPr>
          <p:cNvPr id="16" name="Google Shape;16;g83372e3e9c_1_3174"/>
          <p:cNvSpPr txBox="1">
            <a:spLocks noGrp="1"/>
          </p:cNvSpPr>
          <p:nvPr>
            <p:ph type="body" idx="1"/>
          </p:nvPr>
        </p:nvSpPr>
        <p:spPr>
          <a:xfrm>
            <a:off x="387900" y="2919450"/>
            <a:ext cx="83682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dirty="0"/>
          </a:p>
        </p:txBody>
      </p:sp>
      <p:sp>
        <p:nvSpPr>
          <p:cNvPr id="17" name="Google Shape;17;g83372e3e9c_1_31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g83372e3e9c_1_3131"/>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22" name="Google Shape;22;g83372e3e9c_1_3131"/>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23" name="Google Shape;23;g83372e3e9c_1_3131"/>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24" name="Google Shape;24;g83372e3e9c_1_3131"/>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dirty="0"/>
          </a:p>
        </p:txBody>
      </p:sp>
      <p:sp>
        <p:nvSpPr>
          <p:cNvPr id="25" name="Google Shape;25;g83372e3e9c_1_3131"/>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dirty="0"/>
          </a:p>
        </p:txBody>
      </p:sp>
      <p:sp>
        <p:nvSpPr>
          <p:cNvPr id="26" name="Google Shape;26;g83372e3e9c_1_31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cxnSp>
        <p:nvCxnSpPr>
          <p:cNvPr id="28" name="Google Shape;28;g83372e3e9c_1_3142"/>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9" name="Google Shape;29;g83372e3e9c_1_3142"/>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dirty="0"/>
          </a:p>
        </p:txBody>
      </p:sp>
      <p:sp>
        <p:nvSpPr>
          <p:cNvPr id="30" name="Google Shape;30;g83372e3e9c_1_3142"/>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dirty="0"/>
          </a:p>
        </p:txBody>
      </p:sp>
      <p:sp>
        <p:nvSpPr>
          <p:cNvPr id="31" name="Google Shape;31;g83372e3e9c_1_31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cxnSp>
        <p:nvCxnSpPr>
          <p:cNvPr id="33" name="Google Shape;33;g83372e3e9c_1_3147"/>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34" name="Google Shape;34;g83372e3e9c_1_314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dirty="0"/>
          </a:p>
        </p:txBody>
      </p:sp>
      <p:sp>
        <p:nvSpPr>
          <p:cNvPr id="35" name="Google Shape;35;g83372e3e9c_1_3147"/>
          <p:cNvSpPr txBox="1">
            <a:spLocks noGrp="1"/>
          </p:cNvSpPr>
          <p:nvPr>
            <p:ph type="body" idx="1"/>
          </p:nvPr>
        </p:nvSpPr>
        <p:spPr>
          <a:xfrm>
            <a:off x="3879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dirty="0"/>
          </a:p>
        </p:txBody>
      </p:sp>
      <p:sp>
        <p:nvSpPr>
          <p:cNvPr id="36" name="Google Shape;36;g83372e3e9c_1_3147"/>
          <p:cNvSpPr txBox="1">
            <a:spLocks noGrp="1"/>
          </p:cNvSpPr>
          <p:nvPr>
            <p:ph type="body" idx="2"/>
          </p:nvPr>
        </p:nvSpPr>
        <p:spPr>
          <a:xfrm>
            <a:off x="47562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dirty="0"/>
          </a:p>
        </p:txBody>
      </p:sp>
      <p:sp>
        <p:nvSpPr>
          <p:cNvPr id="37" name="Google Shape;37;g83372e3e9c_1_31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cxnSp>
        <p:nvCxnSpPr>
          <p:cNvPr id="42" name="Google Shape;42;g83372e3e9c_1_3156"/>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43" name="Google Shape;43;g83372e3e9c_1_3156"/>
          <p:cNvSpPr txBox="1">
            <a:spLocks noGrp="1"/>
          </p:cNvSpPr>
          <p:nvPr>
            <p:ph type="title"/>
          </p:nvPr>
        </p:nvSpPr>
        <p:spPr>
          <a:xfrm>
            <a:off x="3879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dirty="0"/>
          </a:p>
        </p:txBody>
      </p:sp>
      <p:sp>
        <p:nvSpPr>
          <p:cNvPr id="44" name="Google Shape;44;g83372e3e9c_1_3156"/>
          <p:cNvSpPr txBox="1">
            <a:spLocks noGrp="1"/>
          </p:cNvSpPr>
          <p:nvPr>
            <p:ph type="body" idx="1"/>
          </p:nvPr>
        </p:nvSpPr>
        <p:spPr>
          <a:xfrm>
            <a:off x="387900" y="1594025"/>
            <a:ext cx="2808000" cy="26811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dirty="0"/>
          </a:p>
        </p:txBody>
      </p:sp>
      <p:sp>
        <p:nvSpPr>
          <p:cNvPr id="45" name="Google Shape;45;g83372e3e9c_1_31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g83372e3e9c_1_3161"/>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dirty="0"/>
          </a:p>
        </p:txBody>
      </p:sp>
      <p:sp>
        <p:nvSpPr>
          <p:cNvPr id="48" name="Google Shape;48;g83372e3e9c_1_31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g83372e3e9c_1_3164"/>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 name="Google Shape;51;g83372e3e9c_1_3164"/>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52" name="Google Shape;52;g83372e3e9c_1_3164"/>
          <p:cNvSpPr txBox="1">
            <a:spLocks noGrp="1"/>
          </p:cNvSpPr>
          <p:nvPr>
            <p:ph type="title"/>
          </p:nvPr>
        </p:nvSpPr>
        <p:spPr>
          <a:xfrm>
            <a:off x="265500" y="1209075"/>
            <a:ext cx="4045200" cy="150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dirty="0"/>
          </a:p>
        </p:txBody>
      </p:sp>
      <p:sp>
        <p:nvSpPr>
          <p:cNvPr id="53" name="Google Shape;53;g83372e3e9c_1_3164"/>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dirty="0"/>
          </a:p>
        </p:txBody>
      </p:sp>
      <p:sp>
        <p:nvSpPr>
          <p:cNvPr id="54" name="Google Shape;54;g83372e3e9c_1_316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dirty="0"/>
          </a:p>
        </p:txBody>
      </p:sp>
      <p:sp>
        <p:nvSpPr>
          <p:cNvPr id="55" name="Google Shape;55;g83372e3e9c_1_31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g83372e3e9c_1_3171"/>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dirty="0"/>
          </a:p>
        </p:txBody>
      </p:sp>
      <p:sp>
        <p:nvSpPr>
          <p:cNvPr id="58" name="Google Shape;58;g83372e3e9c_1_31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blipFill dpi="0" rotWithShape="1">
          <a:blip r:embed="rId11">
            <a:lum/>
          </a:blip>
          <a:srcRect/>
          <a:stretch>
            <a:fillRect l="-6000" r="-6000"/>
          </a:stretch>
        </a:blipFill>
        <a:effectLst/>
      </p:bgPr>
    </p:bg>
    <p:spTree>
      <p:nvGrpSpPr>
        <p:cNvPr id="1" name="Shape 5"/>
        <p:cNvGrpSpPr/>
        <p:nvPr/>
      </p:nvGrpSpPr>
      <p:grpSpPr>
        <a:xfrm>
          <a:off x="0" y="0"/>
          <a:ext cx="0" cy="0"/>
          <a:chOff x="0" y="0"/>
          <a:chExt cx="0" cy="0"/>
        </a:xfrm>
      </p:grpSpPr>
      <p:sp>
        <p:nvSpPr>
          <p:cNvPr id="6" name="Google Shape;6;g83372e3e9c_1_312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endParaRPr dirty="0"/>
          </a:p>
        </p:txBody>
      </p:sp>
      <p:sp>
        <p:nvSpPr>
          <p:cNvPr id="7" name="Google Shape;7;g83372e3e9c_1_3127"/>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dirty="0"/>
          </a:p>
        </p:txBody>
      </p:sp>
      <p:sp>
        <p:nvSpPr>
          <p:cNvPr id="8" name="Google Shape;8;g83372e3e9c_1_3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diagramDrawing" Target="../diagrams/drawing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Colors" Target="../diagrams/colors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QuickStyle" Target="../diagrams/quickStyle9.xml"/><Relationship Id="rId5" Type="http://schemas.openxmlformats.org/officeDocument/2006/relationships/diagramQuickStyle" Target="../diagrams/quickStyle8.xml"/><Relationship Id="rId10" Type="http://schemas.openxmlformats.org/officeDocument/2006/relationships/diagramLayout" Target="../diagrams/layout9.xml"/><Relationship Id="rId4" Type="http://schemas.openxmlformats.org/officeDocument/2006/relationships/diagramLayout" Target="../diagrams/layout8.xml"/><Relationship Id="rId9" Type="http://schemas.openxmlformats.org/officeDocument/2006/relationships/diagramData" Target="../diagrams/data9.xml"/></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png"/><Relationship Id="rId7" Type="http://schemas.openxmlformats.org/officeDocument/2006/relationships/diagramColors" Target="../diagrams/colors1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png"/><Relationship Id="rId7" Type="http://schemas.openxmlformats.org/officeDocument/2006/relationships/diagramColors" Target="../diagrams/colors1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8" Type="http://schemas.microsoft.com/office/2007/relationships/diagramDrawing" Target="../diagrams/drawing14.xml"/><Relationship Id="rId13" Type="http://schemas.microsoft.com/office/2007/relationships/diagramDrawing" Target="../diagrams/drawing15.xml"/><Relationship Id="rId18" Type="http://schemas.microsoft.com/office/2007/relationships/diagramDrawing" Target="../diagrams/drawing16.xml"/><Relationship Id="rId3" Type="http://schemas.openxmlformats.org/officeDocument/2006/relationships/image" Target="../media/image2.png"/><Relationship Id="rId7" Type="http://schemas.openxmlformats.org/officeDocument/2006/relationships/diagramColors" Target="../diagrams/colors14.xml"/><Relationship Id="rId12" Type="http://schemas.openxmlformats.org/officeDocument/2006/relationships/diagramColors" Target="../diagrams/colors15.xml"/><Relationship Id="rId17" Type="http://schemas.openxmlformats.org/officeDocument/2006/relationships/diagramColors" Target="../diagrams/colors16.xml"/><Relationship Id="rId2" Type="http://schemas.openxmlformats.org/officeDocument/2006/relationships/notesSlide" Target="../notesSlides/notesSlide37.xml"/><Relationship Id="rId16" Type="http://schemas.openxmlformats.org/officeDocument/2006/relationships/diagramQuickStyle" Target="../diagrams/quickStyle16.xml"/><Relationship Id="rId1" Type="http://schemas.openxmlformats.org/officeDocument/2006/relationships/slideLayout" Target="../slideLayouts/slideLayout2.xml"/><Relationship Id="rId6" Type="http://schemas.openxmlformats.org/officeDocument/2006/relationships/diagramQuickStyle" Target="../diagrams/quickStyle14.xml"/><Relationship Id="rId11" Type="http://schemas.openxmlformats.org/officeDocument/2006/relationships/diagramQuickStyle" Target="../diagrams/quickStyle15.xml"/><Relationship Id="rId5" Type="http://schemas.openxmlformats.org/officeDocument/2006/relationships/diagramLayout" Target="../diagrams/layout14.xml"/><Relationship Id="rId15" Type="http://schemas.openxmlformats.org/officeDocument/2006/relationships/diagramLayout" Target="../diagrams/layout16.xml"/><Relationship Id="rId10" Type="http://schemas.openxmlformats.org/officeDocument/2006/relationships/diagramLayout" Target="../diagrams/layout15.xml"/><Relationship Id="rId4" Type="http://schemas.openxmlformats.org/officeDocument/2006/relationships/diagramData" Target="../diagrams/data14.xml"/><Relationship Id="rId9" Type="http://schemas.openxmlformats.org/officeDocument/2006/relationships/diagramData" Target="../diagrams/data15.xml"/><Relationship Id="rId14" Type="http://schemas.openxmlformats.org/officeDocument/2006/relationships/diagramData" Target="../diagrams/data16.xml"/></Relationships>
</file>

<file path=ppt/slides/_rels/slide38.xml.rels><?xml version="1.0" encoding="UTF-8" standalone="yes"?>
<Relationships xmlns="http://schemas.openxmlformats.org/package/2006/relationships"><Relationship Id="rId8" Type="http://schemas.microsoft.com/office/2007/relationships/diagramDrawing" Target="../diagrams/drawing17.xml"/><Relationship Id="rId13" Type="http://schemas.microsoft.com/office/2007/relationships/diagramDrawing" Target="../diagrams/drawing18.xml"/><Relationship Id="rId18" Type="http://schemas.microsoft.com/office/2007/relationships/diagramDrawing" Target="../diagrams/drawing19.xml"/><Relationship Id="rId3" Type="http://schemas.openxmlformats.org/officeDocument/2006/relationships/image" Target="../media/image2.png"/><Relationship Id="rId7" Type="http://schemas.openxmlformats.org/officeDocument/2006/relationships/diagramColors" Target="../diagrams/colors17.xml"/><Relationship Id="rId12" Type="http://schemas.openxmlformats.org/officeDocument/2006/relationships/diagramColors" Target="../diagrams/colors18.xml"/><Relationship Id="rId17" Type="http://schemas.openxmlformats.org/officeDocument/2006/relationships/diagramColors" Target="../diagrams/colors19.xml"/><Relationship Id="rId2" Type="http://schemas.openxmlformats.org/officeDocument/2006/relationships/notesSlide" Target="../notesSlides/notesSlide38.xml"/><Relationship Id="rId16" Type="http://schemas.openxmlformats.org/officeDocument/2006/relationships/diagramQuickStyle" Target="../diagrams/quickStyle19.xml"/><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diagramQuickStyle" Target="../diagrams/quickStyle18.xml"/><Relationship Id="rId5" Type="http://schemas.openxmlformats.org/officeDocument/2006/relationships/diagramLayout" Target="../diagrams/layout17.xml"/><Relationship Id="rId15" Type="http://schemas.openxmlformats.org/officeDocument/2006/relationships/diagramLayout" Target="../diagrams/layout19.xml"/><Relationship Id="rId10" Type="http://schemas.openxmlformats.org/officeDocument/2006/relationships/diagramLayout" Target="../diagrams/layout18.xml"/><Relationship Id="rId4" Type="http://schemas.openxmlformats.org/officeDocument/2006/relationships/diagramData" Target="../diagrams/data17.xml"/><Relationship Id="rId9" Type="http://schemas.openxmlformats.org/officeDocument/2006/relationships/diagramData" Target="../diagrams/data18.xml"/><Relationship Id="rId14" Type="http://schemas.openxmlformats.org/officeDocument/2006/relationships/diagramData" Target="../diagrams/data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body" idx="4294967295"/>
          </p:nvPr>
        </p:nvSpPr>
        <p:spPr>
          <a:xfrm>
            <a:off x="1496400" y="462800"/>
            <a:ext cx="6389100" cy="85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3000"/>
              <a:t>Prototype Submission Phase</a:t>
            </a:r>
            <a:endParaRPr sz="3000"/>
          </a:p>
        </p:txBody>
      </p:sp>
      <p:pic>
        <p:nvPicPr>
          <p:cNvPr id="64" name="Google Shape;64;p1"/>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060"/>
            <a:ext cx="9144000" cy="51158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DATA CLEANING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79764"/>
            <a:ext cx="391390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FILLING THE MISSING DATA</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2904" t="28735" r="35884" b="10390"/>
          <a:stretch/>
        </p:blipFill>
        <p:spPr>
          <a:xfrm>
            <a:off x="226901" y="1399309"/>
            <a:ext cx="3735500" cy="3131127"/>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3764" t="31070" r="14645" b="61119"/>
          <a:stretch/>
        </p:blipFill>
        <p:spPr>
          <a:xfrm>
            <a:off x="4045527" y="1399309"/>
            <a:ext cx="4994564" cy="426787"/>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24018" t="44584" r="37346" b="45584"/>
          <a:stretch/>
        </p:blipFill>
        <p:spPr>
          <a:xfrm>
            <a:off x="4045527" y="2964872"/>
            <a:ext cx="4994564" cy="637310"/>
          </a:xfrm>
          <a:prstGeom prst="rect">
            <a:avLst/>
          </a:prstGeom>
        </p:spPr>
      </p:pic>
      <p:sp>
        <p:nvSpPr>
          <p:cNvPr id="11" name="TextBox 10"/>
          <p:cNvSpPr txBox="1"/>
          <p:nvPr/>
        </p:nvSpPr>
        <p:spPr>
          <a:xfrm>
            <a:off x="456351" y="4662054"/>
            <a:ext cx="327660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t>ASSUMING 0 FOR NO LOYALTY STATUS</a:t>
            </a:r>
          </a:p>
        </p:txBody>
      </p:sp>
      <p:sp>
        <p:nvSpPr>
          <p:cNvPr id="12" name="TextBox 11"/>
          <p:cNvSpPr txBox="1"/>
          <p:nvPr/>
        </p:nvSpPr>
        <p:spPr>
          <a:xfrm>
            <a:off x="4365004" y="1899364"/>
            <a:ext cx="4355609"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t>REMOVING </a:t>
            </a:r>
            <a:r>
              <a:rPr lang="en-US" sz="1200" dirty="0" err="1"/>
              <a:t>NaN</a:t>
            </a:r>
            <a:r>
              <a:rPr lang="en-US" sz="1200" dirty="0"/>
              <a:t> in sentiments column with mean sentiment</a:t>
            </a:r>
          </a:p>
        </p:txBody>
      </p:sp>
      <p:sp>
        <p:nvSpPr>
          <p:cNvPr id="13" name="TextBox 12"/>
          <p:cNvSpPr txBox="1"/>
          <p:nvPr/>
        </p:nvSpPr>
        <p:spPr>
          <a:xfrm>
            <a:off x="4546917" y="3678382"/>
            <a:ext cx="399178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t>Filling missing agent tone data with mode of agent tone</a:t>
            </a:r>
          </a:p>
        </p:txBody>
      </p:sp>
    </p:spTree>
    <p:extLst>
      <p:ext uri="{BB962C8B-B14F-4D97-AF65-F5344CB8AC3E}">
        <p14:creationId xmlns:p14="http://schemas.microsoft.com/office/powerpoint/2010/main" val="76169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DATA CLEANING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86691"/>
            <a:ext cx="391390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CONVERTING DATA TYPES</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2197" t="19799" r="29621" b="7609"/>
          <a:stretch/>
        </p:blipFill>
        <p:spPr>
          <a:xfrm>
            <a:off x="2563090" y="1275602"/>
            <a:ext cx="4301837" cy="3645740"/>
          </a:xfrm>
          <a:prstGeom prst="rect">
            <a:avLst/>
          </a:prstGeom>
        </p:spPr>
      </p:pic>
    </p:spTree>
    <p:extLst>
      <p:ext uri="{BB962C8B-B14F-4D97-AF65-F5344CB8AC3E}">
        <p14:creationId xmlns:p14="http://schemas.microsoft.com/office/powerpoint/2010/main" val="1133651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HANDLING OUTLIERS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79764"/>
            <a:ext cx="713509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Calculating Average handling time [AHT] and Average standing time [AST]</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3258" t="14680" r="18788" b="69966"/>
          <a:stretch/>
        </p:blipFill>
        <p:spPr>
          <a:xfrm>
            <a:off x="325582" y="1323109"/>
            <a:ext cx="8534400" cy="127179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2803" t="71111" r="63409" b="3165"/>
          <a:stretch/>
        </p:blipFill>
        <p:spPr>
          <a:xfrm>
            <a:off x="3262744" y="2660073"/>
            <a:ext cx="2189020" cy="2297266"/>
          </a:xfrm>
          <a:prstGeom prst="rect">
            <a:avLst/>
          </a:prstGeom>
        </p:spPr>
      </p:pic>
    </p:spTree>
    <p:extLst>
      <p:ext uri="{BB962C8B-B14F-4D97-AF65-F5344CB8AC3E}">
        <p14:creationId xmlns:p14="http://schemas.microsoft.com/office/powerpoint/2010/main" val="3081823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HANDLING OUTLIERS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79764"/>
            <a:ext cx="713509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BOXPLOT to detect outlier in AHT and removing them using IQR method</a:t>
            </a:r>
          </a:p>
        </p:txBody>
      </p:sp>
      <p:pic>
        <p:nvPicPr>
          <p:cNvPr id="5" name="Picture 4"/>
          <p:cNvPicPr>
            <a:picLocks noChangeAspect="1"/>
          </p:cNvPicPr>
          <p:nvPr/>
        </p:nvPicPr>
        <p:blipFill rotWithShape="1">
          <a:blip r:embed="rId4"/>
          <a:srcRect l="23945" t="19852" r="45947" b="68470"/>
          <a:stretch/>
        </p:blipFill>
        <p:spPr>
          <a:xfrm>
            <a:off x="325582" y="1258324"/>
            <a:ext cx="3746335" cy="817381"/>
          </a:xfrm>
          <a:prstGeom prst="rect">
            <a:avLst/>
          </a:prstGeom>
        </p:spPr>
      </p:pic>
      <p:pic>
        <p:nvPicPr>
          <p:cNvPr id="6" name="Picture 5"/>
          <p:cNvPicPr>
            <a:picLocks noChangeAspect="1"/>
          </p:cNvPicPr>
          <p:nvPr/>
        </p:nvPicPr>
        <p:blipFill>
          <a:blip r:embed="rId5"/>
          <a:stretch>
            <a:fillRect/>
          </a:stretch>
        </p:blipFill>
        <p:spPr>
          <a:xfrm>
            <a:off x="4725267" y="2312699"/>
            <a:ext cx="4079297" cy="2330416"/>
          </a:xfrm>
          <a:prstGeom prst="rect">
            <a:avLst/>
          </a:prstGeom>
        </p:spPr>
      </p:pic>
      <p:sp>
        <p:nvSpPr>
          <p:cNvPr id="8" name="TextBox 7"/>
          <p:cNvSpPr txBox="1"/>
          <p:nvPr/>
        </p:nvSpPr>
        <p:spPr>
          <a:xfrm>
            <a:off x="1766454" y="4675911"/>
            <a:ext cx="92825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BEFORE</a:t>
            </a:r>
          </a:p>
        </p:txBody>
      </p:sp>
      <p:sp>
        <p:nvSpPr>
          <p:cNvPr id="11" name="TextBox 10"/>
          <p:cNvSpPr txBox="1"/>
          <p:nvPr/>
        </p:nvSpPr>
        <p:spPr>
          <a:xfrm>
            <a:off x="6329491" y="4685817"/>
            <a:ext cx="92825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AFTER</a:t>
            </a:r>
          </a:p>
        </p:txBody>
      </p:sp>
      <p:pic>
        <p:nvPicPr>
          <p:cNvPr id="9" name="Picture 8"/>
          <p:cNvPicPr>
            <a:picLocks noChangeAspect="1"/>
          </p:cNvPicPr>
          <p:nvPr/>
        </p:nvPicPr>
        <p:blipFill>
          <a:blip r:embed="rId6"/>
          <a:stretch>
            <a:fillRect/>
          </a:stretch>
        </p:blipFill>
        <p:spPr>
          <a:xfrm>
            <a:off x="325582" y="2312699"/>
            <a:ext cx="4012802" cy="2292429"/>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3409" t="60741" r="24470" b="31852"/>
          <a:stretch/>
        </p:blipFill>
        <p:spPr>
          <a:xfrm>
            <a:off x="4169038" y="1375957"/>
            <a:ext cx="4861735" cy="388656"/>
          </a:xfrm>
          <a:prstGeom prst="rect">
            <a:avLst/>
          </a:prstGeom>
        </p:spPr>
      </p:pic>
      <p:sp>
        <p:nvSpPr>
          <p:cNvPr id="14" name="Curved Right Arrow 13"/>
          <p:cNvSpPr/>
          <p:nvPr/>
        </p:nvSpPr>
        <p:spPr>
          <a:xfrm rot="16439968">
            <a:off x="4384136" y="4022192"/>
            <a:ext cx="503862" cy="1439892"/>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7306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HANDLING OUTLIERS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00550"/>
            <a:ext cx="713509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BOXPLOT to detect outlier in AST and removing them using IQR method</a:t>
            </a:r>
          </a:p>
        </p:txBody>
      </p:sp>
      <p:pic>
        <p:nvPicPr>
          <p:cNvPr id="4" name="Picture 3"/>
          <p:cNvPicPr>
            <a:picLocks noChangeAspect="1"/>
          </p:cNvPicPr>
          <p:nvPr/>
        </p:nvPicPr>
        <p:blipFill rotWithShape="1">
          <a:blip r:embed="rId4"/>
          <a:srcRect l="22773" t="15405" r="14178" b="4126"/>
          <a:stretch/>
        </p:blipFill>
        <p:spPr>
          <a:xfrm>
            <a:off x="1711036" y="1187540"/>
            <a:ext cx="5347855" cy="3839281"/>
          </a:xfrm>
          <a:prstGeom prst="rect">
            <a:avLst/>
          </a:prstGeom>
        </p:spPr>
      </p:pic>
    </p:spTree>
    <p:extLst>
      <p:ext uri="{BB962C8B-B14F-4D97-AF65-F5344CB8AC3E}">
        <p14:creationId xmlns:p14="http://schemas.microsoft.com/office/powerpoint/2010/main" val="4267412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MERGING COLUMN AND REMOVING WHITESPACES</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2" name="Picture 1"/>
          <p:cNvPicPr>
            <a:picLocks noChangeAspect="1"/>
          </p:cNvPicPr>
          <p:nvPr/>
        </p:nvPicPr>
        <p:blipFill rotWithShape="1">
          <a:blip r:embed="rId4"/>
          <a:srcRect l="23521" t="40659" r="36930" b="45374"/>
          <a:stretch/>
        </p:blipFill>
        <p:spPr>
          <a:xfrm>
            <a:off x="226900" y="1246301"/>
            <a:ext cx="5376481" cy="1068016"/>
          </a:xfrm>
          <a:prstGeom prst="rect">
            <a:avLst/>
          </a:prstGeom>
        </p:spPr>
      </p:pic>
      <p:pic>
        <p:nvPicPr>
          <p:cNvPr id="5" name="Picture 4"/>
          <p:cNvPicPr>
            <a:picLocks noChangeAspect="1"/>
          </p:cNvPicPr>
          <p:nvPr/>
        </p:nvPicPr>
        <p:blipFill rotWithShape="1">
          <a:blip r:embed="rId5"/>
          <a:srcRect l="23182" t="42426" r="38679" b="24787"/>
          <a:stretch/>
        </p:blipFill>
        <p:spPr>
          <a:xfrm>
            <a:off x="4043136" y="2514600"/>
            <a:ext cx="4918364" cy="2378290"/>
          </a:xfrm>
          <a:prstGeom prst="rect">
            <a:avLst/>
          </a:prstGeom>
        </p:spPr>
      </p:pic>
    </p:spTree>
    <p:extLst>
      <p:ext uri="{BB962C8B-B14F-4D97-AF65-F5344CB8AC3E}">
        <p14:creationId xmlns:p14="http://schemas.microsoft.com/office/powerpoint/2010/main" val="3665205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UNIVARIATE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3" name="Picture 2"/>
          <p:cNvPicPr>
            <a:picLocks noChangeAspect="1"/>
          </p:cNvPicPr>
          <p:nvPr/>
        </p:nvPicPr>
        <p:blipFill>
          <a:blip r:embed="rId4"/>
          <a:stretch>
            <a:fillRect/>
          </a:stretch>
        </p:blipFill>
        <p:spPr>
          <a:xfrm>
            <a:off x="4024746" y="1621107"/>
            <a:ext cx="5033183" cy="3193347"/>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4091" t="22762" r="46894" b="59864"/>
          <a:stretch/>
        </p:blipFill>
        <p:spPr>
          <a:xfrm>
            <a:off x="143773" y="2251364"/>
            <a:ext cx="3763758" cy="1267690"/>
          </a:xfrm>
          <a:prstGeom prst="rect">
            <a:avLst/>
          </a:prstGeom>
        </p:spPr>
      </p:pic>
      <p:sp>
        <p:nvSpPr>
          <p:cNvPr id="6" name="TextBox 5"/>
          <p:cNvSpPr txBox="1"/>
          <p:nvPr/>
        </p:nvSpPr>
        <p:spPr>
          <a:xfrm>
            <a:off x="318655" y="1030639"/>
            <a:ext cx="429491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tx1"/>
                </a:solidFill>
              </a:rPr>
              <a:t>Distribution of AHT with respect to Frequency</a:t>
            </a:r>
          </a:p>
        </p:txBody>
      </p:sp>
      <p:sp>
        <p:nvSpPr>
          <p:cNvPr id="9" name="Curved Right Arrow 8"/>
          <p:cNvSpPr/>
          <p:nvPr/>
        </p:nvSpPr>
        <p:spPr>
          <a:xfrm rot="18752312">
            <a:off x="2724822" y="3263639"/>
            <a:ext cx="965219" cy="2141361"/>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22426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UNIVARIATE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5" y="1030639"/>
            <a:ext cx="429491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tx1"/>
                </a:solidFill>
              </a:rPr>
              <a:t>Distribution of AST with respect to Frequency</a:t>
            </a:r>
          </a:p>
        </p:txBody>
      </p:sp>
      <p:pic>
        <p:nvPicPr>
          <p:cNvPr id="2" name="Picture 1"/>
          <p:cNvPicPr>
            <a:picLocks noChangeAspect="1"/>
          </p:cNvPicPr>
          <p:nvPr/>
        </p:nvPicPr>
        <p:blipFill>
          <a:blip r:embed="rId4"/>
          <a:stretch>
            <a:fillRect/>
          </a:stretch>
        </p:blipFill>
        <p:spPr>
          <a:xfrm>
            <a:off x="3917882" y="1690254"/>
            <a:ext cx="5043618" cy="3199967"/>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4242" t="16162" r="45530" b="66464"/>
          <a:stretch/>
        </p:blipFill>
        <p:spPr>
          <a:xfrm>
            <a:off x="226900" y="2408872"/>
            <a:ext cx="3642457" cy="1177637"/>
          </a:xfrm>
          <a:prstGeom prst="rect">
            <a:avLst/>
          </a:prstGeom>
        </p:spPr>
      </p:pic>
      <p:sp>
        <p:nvSpPr>
          <p:cNvPr id="9" name="Curved Right Arrow 8"/>
          <p:cNvSpPr/>
          <p:nvPr/>
        </p:nvSpPr>
        <p:spPr>
          <a:xfrm rot="18752312">
            <a:off x="2724822" y="3263639"/>
            <a:ext cx="965219" cy="2141361"/>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6889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UNIVARIATE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5950528"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tx1"/>
                </a:solidFill>
              </a:rPr>
              <a:t>Analysis of average call duration with respect to hour of the day</a:t>
            </a:r>
          </a:p>
        </p:txBody>
      </p:sp>
      <p:pic>
        <p:nvPicPr>
          <p:cNvPr id="2" name="Picture 1"/>
          <p:cNvPicPr>
            <a:picLocks noChangeAspect="1"/>
          </p:cNvPicPr>
          <p:nvPr/>
        </p:nvPicPr>
        <p:blipFill>
          <a:blip r:embed="rId4"/>
          <a:stretch>
            <a:fillRect/>
          </a:stretch>
        </p:blipFill>
        <p:spPr>
          <a:xfrm>
            <a:off x="4192760" y="2057400"/>
            <a:ext cx="4890359" cy="2638857"/>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4091" t="27475" r="31213" b="36027"/>
          <a:stretch/>
        </p:blipFill>
        <p:spPr>
          <a:xfrm>
            <a:off x="69273" y="2403764"/>
            <a:ext cx="4087092" cy="1877291"/>
          </a:xfrm>
          <a:prstGeom prst="rect">
            <a:avLst/>
          </a:prstGeom>
        </p:spPr>
      </p:pic>
      <p:sp>
        <p:nvSpPr>
          <p:cNvPr id="9" name="Curved Right Arrow 8"/>
          <p:cNvSpPr/>
          <p:nvPr/>
        </p:nvSpPr>
        <p:spPr>
          <a:xfrm rot="18752312">
            <a:off x="3576890" y="3807049"/>
            <a:ext cx="660188" cy="1424966"/>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1341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UNIVARIATE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3588328"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tx1"/>
                </a:solidFill>
              </a:rPr>
              <a:t>AHT across days of the week</a:t>
            </a:r>
          </a:p>
        </p:txBody>
      </p:sp>
      <p:pic>
        <p:nvPicPr>
          <p:cNvPr id="2" name="Picture 1"/>
          <p:cNvPicPr>
            <a:picLocks noChangeAspect="1"/>
          </p:cNvPicPr>
          <p:nvPr/>
        </p:nvPicPr>
        <p:blipFill rotWithShape="1">
          <a:blip r:embed="rId4"/>
          <a:srcRect l="24360" t="30992" r="25686" b="21685"/>
          <a:stretch/>
        </p:blipFill>
        <p:spPr>
          <a:xfrm>
            <a:off x="162317" y="1898158"/>
            <a:ext cx="3901001" cy="2078781"/>
          </a:xfrm>
          <a:prstGeom prst="rect">
            <a:avLst/>
          </a:prstGeom>
        </p:spPr>
      </p:pic>
      <p:pic>
        <p:nvPicPr>
          <p:cNvPr id="3" name="Picture 2"/>
          <p:cNvPicPr>
            <a:picLocks noChangeAspect="1"/>
          </p:cNvPicPr>
          <p:nvPr/>
        </p:nvPicPr>
        <p:blipFill>
          <a:blip r:embed="rId5"/>
          <a:stretch>
            <a:fillRect/>
          </a:stretch>
        </p:blipFill>
        <p:spPr>
          <a:xfrm>
            <a:off x="4158824" y="1531842"/>
            <a:ext cx="4873343" cy="2811414"/>
          </a:xfrm>
          <a:prstGeom prst="rect">
            <a:avLst/>
          </a:prstGeom>
        </p:spPr>
      </p:pic>
      <p:sp>
        <p:nvSpPr>
          <p:cNvPr id="9" name="Curved Right Arrow 8"/>
          <p:cNvSpPr/>
          <p:nvPr/>
        </p:nvSpPr>
        <p:spPr>
          <a:xfrm rot="17950534">
            <a:off x="3479317" y="3349073"/>
            <a:ext cx="855330" cy="1742815"/>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58787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2"/>
          <p:cNvSpPr txBox="1">
            <a:spLocks noGrp="1"/>
          </p:cNvSpPr>
          <p:nvPr>
            <p:ph type="title"/>
          </p:nvPr>
        </p:nvSpPr>
        <p:spPr>
          <a:xfrm>
            <a:off x="0" y="178900"/>
            <a:ext cx="7364700" cy="1151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0"/>
              <a:buNone/>
            </a:pPr>
            <a:r>
              <a:rPr lang="en" sz="3000" u="sng" dirty="0">
                <a:solidFill>
                  <a:srgbClr val="0098FF"/>
                </a:solidFill>
              </a:rPr>
              <a:t>TEAM NAME and MEMBER DETAILS</a:t>
            </a:r>
            <a:endParaRPr sz="3000" u="sng" dirty="0">
              <a:solidFill>
                <a:srgbClr val="0098FF"/>
              </a:solidFill>
            </a:endParaRPr>
          </a:p>
        </p:txBody>
      </p:sp>
      <p:sp>
        <p:nvSpPr>
          <p:cNvPr id="70" name="Google Shape;70;p2"/>
          <p:cNvSpPr txBox="1">
            <a:spLocks noGrp="1"/>
          </p:cNvSpPr>
          <p:nvPr>
            <p:ph type="body" idx="1"/>
          </p:nvPr>
        </p:nvSpPr>
        <p:spPr>
          <a:xfrm>
            <a:off x="554592" y="2035950"/>
            <a:ext cx="3828721"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i="1" dirty="0"/>
              <a:t>Priyanshu Verma (2K21/EE/228)</a:t>
            </a:r>
            <a:br>
              <a:rPr lang="en" i="1" dirty="0"/>
            </a:br>
            <a:r>
              <a:rPr lang="en" i="1" dirty="0"/>
              <a:t>Pratham Jaiswal (2K21/EE/218)</a:t>
            </a:r>
            <a:endParaRPr i="1" dirty="0"/>
          </a:p>
        </p:txBody>
      </p:sp>
      <p:sp>
        <p:nvSpPr>
          <p:cNvPr id="71" name="Google Shape;71;p2"/>
          <p:cNvSpPr txBox="1">
            <a:spLocks noGrp="1"/>
          </p:cNvSpPr>
          <p:nvPr>
            <p:ph type="body" idx="1"/>
          </p:nvPr>
        </p:nvSpPr>
        <p:spPr>
          <a:xfrm>
            <a:off x="387900" y="3377150"/>
            <a:ext cx="8368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3000" u="sng" dirty="0">
                <a:solidFill>
                  <a:srgbClr val="0098FF"/>
                </a:solidFill>
              </a:rPr>
              <a:t>THEME:</a:t>
            </a:r>
            <a:endParaRPr sz="3000" u="sng" dirty="0">
              <a:solidFill>
                <a:srgbClr val="0098FF"/>
              </a:solidFill>
            </a:endParaRPr>
          </a:p>
        </p:txBody>
      </p:sp>
      <p:sp>
        <p:nvSpPr>
          <p:cNvPr id="72" name="Google Shape;72;p2"/>
          <p:cNvSpPr txBox="1">
            <a:spLocks noGrp="1"/>
          </p:cNvSpPr>
          <p:nvPr>
            <p:ph type="body" idx="1"/>
          </p:nvPr>
        </p:nvSpPr>
        <p:spPr>
          <a:xfrm>
            <a:off x="2002800" y="3449200"/>
            <a:ext cx="7141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sz="2000" b="1" dirty="0"/>
              <a:t>Optimizing call center performance</a:t>
            </a:r>
            <a:r>
              <a:rPr lang="en-US" sz="2000" dirty="0"/>
              <a:t> for United Airlines by improving key metrics like </a:t>
            </a:r>
            <a:r>
              <a:rPr lang="en-US" sz="2000" b="1" dirty="0"/>
              <a:t>Average Handle Time (AHT)</a:t>
            </a:r>
            <a:r>
              <a:rPr lang="en-US" sz="2000" dirty="0"/>
              <a:t> and </a:t>
            </a:r>
            <a:r>
              <a:rPr lang="en-US" sz="2000" b="1" dirty="0"/>
              <a:t>Average Speed to Answer (AST)</a:t>
            </a:r>
            <a:r>
              <a:rPr lang="en-US" sz="2000" dirty="0"/>
              <a:t> to enhance customer satisfaction and operational efficiency. </a:t>
            </a:r>
            <a:endParaRPr sz="2000" i="1" dirty="0">
              <a:solidFill>
                <a:schemeClr val="tx1"/>
              </a:solidFill>
            </a:endParaRPr>
          </a:p>
        </p:txBody>
      </p:sp>
      <p:pic>
        <p:nvPicPr>
          <p:cNvPr id="73" name="Google Shape;73;p2"/>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400" y="1574598"/>
            <a:ext cx="1766798" cy="1757964"/>
          </a:xfrm>
          <a:prstGeom prst="rect">
            <a:avLst/>
          </a:prstGeom>
        </p:spPr>
      </p:pic>
      <p:pic>
        <p:nvPicPr>
          <p:cNvPr id="8" name="Picture 7"/>
          <p:cNvPicPr>
            <a:picLocks noChangeAspect="1"/>
          </p:cNvPicPr>
          <p:nvPr/>
        </p:nvPicPr>
        <p:blipFill rotWithShape="1">
          <a:blip r:embed="rId5"/>
          <a:srcRect l="17779" t="30867" r="38261" b="19928"/>
          <a:stretch/>
        </p:blipFill>
        <p:spPr>
          <a:xfrm>
            <a:off x="6508560" y="1600400"/>
            <a:ext cx="2387335" cy="1665724"/>
          </a:xfrm>
          <a:prstGeom prst="rect">
            <a:avLst/>
          </a:prstGeom>
        </p:spPr>
      </p:pic>
      <p:sp>
        <p:nvSpPr>
          <p:cNvPr id="3" name="TextBox 2">
            <a:extLst>
              <a:ext uri="{FF2B5EF4-FFF2-40B4-BE49-F238E27FC236}">
                <a16:creationId xmlns:a16="http://schemas.microsoft.com/office/drawing/2014/main" id="{343C4DE3-12C0-772D-B8AA-7A37E34A21C7}"/>
              </a:ext>
            </a:extLst>
          </p:cNvPr>
          <p:cNvSpPr txBox="1"/>
          <p:nvPr/>
        </p:nvSpPr>
        <p:spPr>
          <a:xfrm>
            <a:off x="1134827" y="1482802"/>
            <a:ext cx="2329543" cy="523220"/>
          </a:xfrm>
          <a:prstGeom prst="rect">
            <a:avLst/>
          </a:prstGeom>
          <a:noFill/>
        </p:spPr>
        <p:txBody>
          <a:bodyPr wrap="square" rtlCol="0">
            <a:spAutoFit/>
          </a:bodyPr>
          <a:lstStyle/>
          <a:p>
            <a:r>
              <a:rPr lang="en" sz="2800" b="1" u="sng" dirty="0">
                <a:solidFill>
                  <a:schemeClr val="tx2"/>
                </a:solidFill>
                <a:latin typeface="Times New Roman" panose="02020603050405020304" pitchFamily="18" charset="0"/>
                <a:cs typeface="Times New Roman" panose="02020603050405020304" pitchFamily="18" charset="0"/>
              </a:rPr>
              <a:t> DTU BOYZ</a:t>
            </a:r>
            <a:endParaRPr lang="en-US" sz="2800" b="1" u="sng"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5105401"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tx1"/>
                </a:solidFill>
              </a:rPr>
              <a:t>Distribution of Call Reason with respect to Frequency</a:t>
            </a:r>
          </a:p>
        </p:txBody>
      </p:sp>
      <p:pic>
        <p:nvPicPr>
          <p:cNvPr id="3" name="Picture 2"/>
          <p:cNvPicPr>
            <a:picLocks noChangeAspect="1"/>
          </p:cNvPicPr>
          <p:nvPr/>
        </p:nvPicPr>
        <p:blipFill>
          <a:blip r:embed="rId4"/>
          <a:stretch>
            <a:fillRect/>
          </a:stretch>
        </p:blipFill>
        <p:spPr>
          <a:xfrm>
            <a:off x="3837711" y="1520068"/>
            <a:ext cx="5264727" cy="338115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4015" t="32862" r="40076" b="42761"/>
          <a:stretch/>
        </p:blipFill>
        <p:spPr>
          <a:xfrm>
            <a:off x="117762" y="2358592"/>
            <a:ext cx="3637657" cy="1389063"/>
          </a:xfrm>
          <a:prstGeom prst="rect">
            <a:avLst/>
          </a:prstGeom>
        </p:spPr>
      </p:pic>
      <p:sp>
        <p:nvSpPr>
          <p:cNvPr id="10" name="Curved Right Arrow 9"/>
          <p:cNvSpPr/>
          <p:nvPr/>
        </p:nvSpPr>
        <p:spPr>
          <a:xfrm rot="18752312">
            <a:off x="2877554" y="3097773"/>
            <a:ext cx="840049" cy="1635210"/>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8230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3588328"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tx1"/>
                </a:solidFill>
              </a:rPr>
              <a:t>Top call reasons</a:t>
            </a:r>
          </a:p>
        </p:txBody>
      </p:sp>
      <p:pic>
        <p:nvPicPr>
          <p:cNvPr id="2" name="Picture 1"/>
          <p:cNvPicPr>
            <a:picLocks noChangeAspect="1"/>
          </p:cNvPicPr>
          <p:nvPr/>
        </p:nvPicPr>
        <p:blipFill>
          <a:blip r:embed="rId4"/>
          <a:stretch>
            <a:fillRect/>
          </a:stretch>
        </p:blipFill>
        <p:spPr>
          <a:xfrm>
            <a:off x="4358545" y="1842654"/>
            <a:ext cx="4681545" cy="2974589"/>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4091" t="51851" r="33031" b="24445"/>
          <a:stretch/>
        </p:blipFill>
        <p:spPr>
          <a:xfrm>
            <a:off x="48491" y="2380912"/>
            <a:ext cx="4239379" cy="1318252"/>
          </a:xfrm>
          <a:prstGeom prst="rect">
            <a:avLst/>
          </a:prstGeom>
        </p:spPr>
      </p:pic>
      <p:sp>
        <p:nvSpPr>
          <p:cNvPr id="9" name="Curved Right Arrow 8"/>
          <p:cNvSpPr/>
          <p:nvPr/>
        </p:nvSpPr>
        <p:spPr>
          <a:xfrm rot="18752312">
            <a:off x="3320568" y="3338737"/>
            <a:ext cx="965219" cy="2141361"/>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17485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67145" y="879764"/>
            <a:ext cx="320040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tx1"/>
                </a:solidFill>
              </a:rPr>
              <a:t>Top 20 words in call transcripts</a:t>
            </a:r>
          </a:p>
        </p:txBody>
      </p:sp>
      <p:pic>
        <p:nvPicPr>
          <p:cNvPr id="2" name="Picture 1"/>
          <p:cNvPicPr>
            <a:picLocks noChangeAspect="1"/>
          </p:cNvPicPr>
          <p:nvPr/>
        </p:nvPicPr>
        <p:blipFill>
          <a:blip r:embed="rId4"/>
          <a:stretch>
            <a:fillRect/>
          </a:stretch>
        </p:blipFill>
        <p:spPr>
          <a:xfrm>
            <a:off x="4412673" y="1831211"/>
            <a:ext cx="4548827" cy="269143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4167" t="14006" r="33106" b="3973"/>
          <a:stretch/>
        </p:blipFill>
        <p:spPr>
          <a:xfrm>
            <a:off x="928255" y="1430352"/>
            <a:ext cx="3235036" cy="3493150"/>
          </a:xfrm>
          <a:prstGeom prst="rect">
            <a:avLst/>
          </a:prstGeom>
        </p:spPr>
      </p:pic>
      <p:sp>
        <p:nvSpPr>
          <p:cNvPr id="7" name="Curved Right Arrow 6"/>
          <p:cNvSpPr/>
          <p:nvPr/>
        </p:nvSpPr>
        <p:spPr>
          <a:xfrm rot="16913305">
            <a:off x="4306276" y="3907169"/>
            <a:ext cx="577342" cy="1463345"/>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90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3588328"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tx1"/>
                </a:solidFill>
              </a:rPr>
              <a:t>Impact of Silence percentage on AHT</a:t>
            </a:r>
          </a:p>
        </p:txBody>
      </p:sp>
      <p:pic>
        <p:nvPicPr>
          <p:cNvPr id="4" name="Picture 3"/>
          <p:cNvPicPr>
            <a:picLocks noChangeAspect="1"/>
          </p:cNvPicPr>
          <p:nvPr/>
        </p:nvPicPr>
        <p:blipFill>
          <a:blip r:embed="rId4"/>
          <a:stretch>
            <a:fillRect/>
          </a:stretch>
        </p:blipFill>
        <p:spPr>
          <a:xfrm>
            <a:off x="4263185" y="2223654"/>
            <a:ext cx="4814139" cy="2597728"/>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4167" t="39192" r="30682" b="33872"/>
          <a:stretch/>
        </p:blipFill>
        <p:spPr>
          <a:xfrm>
            <a:off x="62345" y="2500745"/>
            <a:ext cx="4128655" cy="1385455"/>
          </a:xfrm>
          <a:prstGeom prst="rect">
            <a:avLst/>
          </a:prstGeom>
        </p:spPr>
      </p:pic>
      <p:sp>
        <p:nvSpPr>
          <p:cNvPr id="9" name="Curved Right Arrow 8"/>
          <p:cNvSpPr/>
          <p:nvPr/>
        </p:nvSpPr>
        <p:spPr>
          <a:xfrm rot="18752312">
            <a:off x="3355166" y="3506934"/>
            <a:ext cx="746179" cy="1793584"/>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34624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5" y="1030639"/>
            <a:ext cx="4301836"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tx1"/>
                </a:solidFill>
              </a:rPr>
              <a:t>Plot of Sentiments and tone impact on AHT</a:t>
            </a:r>
          </a:p>
        </p:txBody>
      </p:sp>
      <p:pic>
        <p:nvPicPr>
          <p:cNvPr id="4" name="Picture 3"/>
          <p:cNvPicPr>
            <a:picLocks noChangeAspect="1"/>
          </p:cNvPicPr>
          <p:nvPr/>
        </p:nvPicPr>
        <p:blipFill>
          <a:blip r:embed="rId4"/>
          <a:stretch>
            <a:fillRect/>
          </a:stretch>
        </p:blipFill>
        <p:spPr>
          <a:xfrm>
            <a:off x="4218772" y="1773382"/>
            <a:ext cx="4742728" cy="3102985"/>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4242" t="31515" r="29545" b="44108"/>
          <a:stretch/>
        </p:blipFill>
        <p:spPr>
          <a:xfrm>
            <a:off x="0" y="2557809"/>
            <a:ext cx="4173400" cy="1238336"/>
          </a:xfrm>
          <a:prstGeom prst="rect">
            <a:avLst/>
          </a:prstGeom>
        </p:spPr>
      </p:pic>
      <p:sp>
        <p:nvSpPr>
          <p:cNvPr id="10" name="Curved Right Arrow 9"/>
          <p:cNvSpPr/>
          <p:nvPr/>
        </p:nvSpPr>
        <p:spPr>
          <a:xfrm rot="18752312">
            <a:off x="3047490" y="3528517"/>
            <a:ext cx="846914" cy="1940985"/>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8323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6"/>
            <a:ext cx="8368200" cy="49850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67145" y="879764"/>
            <a:ext cx="3200402"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chemeClr val="tx1"/>
                </a:solidFill>
              </a:rPr>
              <a:t>Average Sentiment for each call reason</a:t>
            </a:r>
          </a:p>
        </p:txBody>
      </p:sp>
      <p:pic>
        <p:nvPicPr>
          <p:cNvPr id="7" name="Picture 6"/>
          <p:cNvPicPr>
            <a:picLocks noChangeAspect="1"/>
          </p:cNvPicPr>
          <p:nvPr/>
        </p:nvPicPr>
        <p:blipFill>
          <a:blip r:embed="rId4"/>
          <a:stretch>
            <a:fillRect/>
          </a:stretch>
        </p:blipFill>
        <p:spPr>
          <a:xfrm>
            <a:off x="3707792" y="752077"/>
            <a:ext cx="5304970" cy="4312227"/>
          </a:xfrm>
          <a:prstGeom prst="rect">
            <a:avLst/>
          </a:prstGeom>
        </p:spPr>
      </p:pic>
      <p:pic>
        <p:nvPicPr>
          <p:cNvPr id="8" name="Picture 7"/>
          <p:cNvPicPr>
            <a:picLocks noChangeAspect="1"/>
          </p:cNvPicPr>
          <p:nvPr/>
        </p:nvPicPr>
        <p:blipFill rotWithShape="1">
          <a:blip r:embed="rId5"/>
          <a:srcRect l="24340" t="53997" r="48850" b="26405"/>
          <a:stretch/>
        </p:blipFill>
        <p:spPr>
          <a:xfrm>
            <a:off x="15538" y="2163509"/>
            <a:ext cx="3622131" cy="1489363"/>
          </a:xfrm>
          <a:prstGeom prst="rect">
            <a:avLst/>
          </a:prstGeom>
        </p:spPr>
      </p:pic>
      <p:sp>
        <p:nvSpPr>
          <p:cNvPr id="9" name="Curved Right Arrow 8"/>
          <p:cNvSpPr/>
          <p:nvPr/>
        </p:nvSpPr>
        <p:spPr>
          <a:xfrm rot="18752312">
            <a:off x="2724822" y="3263639"/>
            <a:ext cx="965219" cy="2141361"/>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2872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358832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tx1"/>
                </a:solidFill>
              </a:rPr>
              <a:t>Correlation </a:t>
            </a:r>
            <a:r>
              <a:rPr lang="en-US" sz="1600" dirty="0" err="1">
                <a:solidFill>
                  <a:schemeClr val="tx1"/>
                </a:solidFill>
              </a:rPr>
              <a:t>Heatmap</a:t>
            </a:r>
            <a:r>
              <a:rPr lang="en-US" sz="1600" dirty="0">
                <a:solidFill>
                  <a:schemeClr val="tx1"/>
                </a:solidFill>
              </a:rPr>
              <a:t> of AHT, AST, Sentiment and Silence Percentage</a:t>
            </a:r>
          </a:p>
        </p:txBody>
      </p:sp>
      <p:pic>
        <p:nvPicPr>
          <p:cNvPr id="2" name="Picture 1"/>
          <p:cNvPicPr>
            <a:picLocks noChangeAspect="1"/>
          </p:cNvPicPr>
          <p:nvPr/>
        </p:nvPicPr>
        <p:blipFill>
          <a:blip r:embed="rId4"/>
          <a:stretch>
            <a:fillRect/>
          </a:stretch>
        </p:blipFill>
        <p:spPr>
          <a:xfrm>
            <a:off x="4504920" y="1149926"/>
            <a:ext cx="4456580" cy="3888139"/>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4318" t="29765" r="26819" b="51245"/>
          <a:stretch/>
        </p:blipFill>
        <p:spPr>
          <a:xfrm>
            <a:off x="36829" y="2327563"/>
            <a:ext cx="4468091" cy="976745"/>
          </a:xfrm>
          <a:prstGeom prst="rect">
            <a:avLst/>
          </a:prstGeom>
        </p:spPr>
      </p:pic>
      <p:sp>
        <p:nvSpPr>
          <p:cNvPr id="4" name="Curved Right Arrow 9">
            <a:extLst>
              <a:ext uri="{FF2B5EF4-FFF2-40B4-BE49-F238E27FC236}">
                <a16:creationId xmlns:a16="http://schemas.microsoft.com/office/drawing/2014/main" id="{03EEE1D4-9415-6273-9CFE-8A031D6BBD3D}"/>
              </a:ext>
            </a:extLst>
          </p:cNvPr>
          <p:cNvSpPr/>
          <p:nvPr/>
        </p:nvSpPr>
        <p:spPr>
          <a:xfrm rot="18752312">
            <a:off x="3867547" y="3045965"/>
            <a:ext cx="846914" cy="1940985"/>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94778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7" name="Picture 6"/>
          <p:cNvPicPr>
            <a:picLocks noChangeAspect="1"/>
          </p:cNvPicPr>
          <p:nvPr/>
        </p:nvPicPr>
        <p:blipFill>
          <a:blip r:embed="rId4"/>
          <a:stretch>
            <a:fillRect/>
          </a:stretch>
        </p:blipFill>
        <p:spPr>
          <a:xfrm>
            <a:off x="1109739" y="889977"/>
            <a:ext cx="6756495" cy="3633532"/>
          </a:xfrm>
          <a:prstGeom prst="rect">
            <a:avLst/>
          </a:prstGeom>
        </p:spPr>
      </p:pic>
    </p:spTree>
    <p:extLst>
      <p:ext uri="{BB962C8B-B14F-4D97-AF65-F5344CB8AC3E}">
        <p14:creationId xmlns:p14="http://schemas.microsoft.com/office/powerpoint/2010/main" val="157591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178900"/>
            <a:ext cx="7497009" cy="79784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US" sz="3200" b="1" dirty="0">
                <a:solidFill>
                  <a:srgbClr val="0098FF"/>
                </a:solidFill>
              </a:rPr>
              <a:t>INSIGHTS</a:t>
            </a:r>
            <a:endParaRPr sz="3200" b="1" dirty="0">
              <a:solidFill>
                <a:srgbClr val="0098FF"/>
              </a:solidFill>
            </a:endParaRPr>
          </a:p>
        </p:txBody>
      </p:sp>
      <p:graphicFrame>
        <p:nvGraphicFramePr>
          <p:cNvPr id="2" name="Diagram 1"/>
          <p:cNvGraphicFramePr/>
          <p:nvPr>
            <p:extLst>
              <p:ext uri="{D42A27DB-BD31-4B8C-83A1-F6EECF244321}">
                <p14:modId xmlns:p14="http://schemas.microsoft.com/office/powerpoint/2010/main" val="612968644"/>
              </p:ext>
            </p:extLst>
          </p:nvPr>
        </p:nvGraphicFramePr>
        <p:xfrm>
          <a:off x="429491" y="886691"/>
          <a:ext cx="8167254" cy="3850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7" name="Google Shape;87;p4"/>
          <p:cNvPicPr preferRelativeResize="0"/>
          <p:nvPr/>
        </p:nvPicPr>
        <p:blipFill rotWithShape="1">
          <a:blip r:embed="rId8">
            <a:alphaModFix/>
          </a:blip>
          <a:srcRect/>
          <a:stretch/>
        </p:blipFill>
        <p:spPr>
          <a:xfrm>
            <a:off x="8489825" y="178900"/>
            <a:ext cx="471675" cy="471675"/>
          </a:xfrm>
          <a:prstGeom prst="rect">
            <a:avLst/>
          </a:prstGeom>
          <a:noFill/>
          <a:ln>
            <a:noFill/>
          </a:ln>
        </p:spPr>
      </p:pic>
    </p:spTree>
    <p:extLst>
      <p:ext uri="{BB962C8B-B14F-4D97-AF65-F5344CB8AC3E}">
        <p14:creationId xmlns:p14="http://schemas.microsoft.com/office/powerpoint/2010/main" val="344831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4" name="Chart 3"/>
          <p:cNvGraphicFramePr>
            <a:graphicFrameLocks/>
          </p:cNvGraphicFramePr>
          <p:nvPr>
            <p:extLst>
              <p:ext uri="{D42A27DB-BD31-4B8C-83A1-F6EECF244321}">
                <p14:modId xmlns:p14="http://schemas.microsoft.com/office/powerpoint/2010/main" val="4171475637"/>
              </p:ext>
            </p:extLst>
          </p:nvPr>
        </p:nvGraphicFramePr>
        <p:xfrm>
          <a:off x="1177636" y="443345"/>
          <a:ext cx="6788728" cy="437803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0032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178409" y="-1"/>
            <a:ext cx="8368200" cy="1018309"/>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13000"/>
              <a:buNone/>
            </a:pPr>
            <a:r>
              <a:rPr lang="en-US" sz="3000" u="sng" dirty="0">
                <a:solidFill>
                  <a:srgbClr val="0098FF"/>
                </a:solidFill>
                <a:latin typeface="Roboto Slab" panose="020B0604020202020204" charset="0"/>
                <a:ea typeface="Roboto Slab" panose="020B0604020202020204" charset="0"/>
              </a:rPr>
              <a:t>TABLE OF CONTENT</a:t>
            </a:r>
          </a:p>
        </p:txBody>
      </p:sp>
      <p:pic>
        <p:nvPicPr>
          <p:cNvPr id="80" name="Google Shape;80;p3"/>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992681046"/>
              </p:ext>
            </p:extLst>
          </p:nvPr>
        </p:nvGraphicFramePr>
        <p:xfrm>
          <a:off x="1863437" y="1086306"/>
          <a:ext cx="5209310" cy="3701126"/>
        </p:xfrm>
        <a:graphic>
          <a:graphicData uri="http://schemas.openxmlformats.org/drawingml/2006/table">
            <a:tbl>
              <a:tblPr firstRow="1" bandRow="1">
                <a:tableStyleId>{5C22544A-7EE6-4342-B048-85BDC9FD1C3A}</a:tableStyleId>
              </a:tblPr>
              <a:tblGrid>
                <a:gridCol w="755072">
                  <a:extLst>
                    <a:ext uri="{9D8B030D-6E8A-4147-A177-3AD203B41FA5}">
                      <a16:colId xmlns:a16="http://schemas.microsoft.com/office/drawing/2014/main" val="1630722535"/>
                    </a:ext>
                  </a:extLst>
                </a:gridCol>
                <a:gridCol w="2717802">
                  <a:extLst>
                    <a:ext uri="{9D8B030D-6E8A-4147-A177-3AD203B41FA5}">
                      <a16:colId xmlns:a16="http://schemas.microsoft.com/office/drawing/2014/main" val="1175851971"/>
                    </a:ext>
                  </a:extLst>
                </a:gridCol>
                <a:gridCol w="1736436">
                  <a:extLst>
                    <a:ext uri="{9D8B030D-6E8A-4147-A177-3AD203B41FA5}">
                      <a16:colId xmlns:a16="http://schemas.microsoft.com/office/drawing/2014/main" val="333520337"/>
                    </a:ext>
                  </a:extLst>
                </a:gridCol>
              </a:tblGrid>
              <a:tr h="333086">
                <a:tc>
                  <a:txBody>
                    <a:bodyPr/>
                    <a:lstStyle/>
                    <a:p>
                      <a:r>
                        <a:rPr lang="en-US" sz="1100" dirty="0">
                          <a:solidFill>
                            <a:schemeClr val="tx1"/>
                          </a:solidFill>
                          <a:latin typeface="Times New Roman" panose="02020603050405020304" pitchFamily="18" charset="0"/>
                          <a:cs typeface="Times New Roman" panose="02020603050405020304" pitchFamily="18" charset="0"/>
                        </a:rPr>
                        <a:t>Sr. No</a:t>
                      </a: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Topics</a:t>
                      </a: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Slide</a:t>
                      </a:r>
                      <a:r>
                        <a:rPr lang="en-US" sz="1100" baseline="0" dirty="0">
                          <a:solidFill>
                            <a:schemeClr val="tx1"/>
                          </a:solidFill>
                          <a:latin typeface="Times New Roman" panose="02020603050405020304" pitchFamily="18" charset="0"/>
                          <a:cs typeface="Times New Roman" panose="02020603050405020304" pitchFamily="18" charset="0"/>
                        </a:rPr>
                        <a:t> Number</a:t>
                      </a:r>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03955119"/>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1.</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Problem Statement</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2988981757"/>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2.</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Data Description</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2353451524"/>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3.</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Deliverables</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val="894695020"/>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4.</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Concepts</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629628262"/>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5.</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Data Cleaning</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7</a:t>
                      </a:r>
                    </a:p>
                  </a:txBody>
                  <a:tcPr/>
                </a:tc>
                <a:extLst>
                  <a:ext uri="{0D108BD9-81ED-4DB2-BD59-A6C34878D82A}">
                    <a16:rowId xmlns:a16="http://schemas.microsoft.com/office/drawing/2014/main" val="1918619469"/>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6.</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Handling Outliers</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902930483"/>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7.</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Univariate Analysis</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16</a:t>
                      </a:r>
                    </a:p>
                  </a:txBody>
                  <a:tcPr/>
                </a:tc>
                <a:extLst>
                  <a:ext uri="{0D108BD9-81ED-4DB2-BD59-A6C34878D82A}">
                    <a16:rowId xmlns:a16="http://schemas.microsoft.com/office/drawing/2014/main" val="1498369042"/>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8. </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Multivariate Analysis</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20</a:t>
                      </a:r>
                    </a:p>
                  </a:txBody>
                  <a:tcPr/>
                </a:tc>
                <a:extLst>
                  <a:ext uri="{0D108BD9-81ED-4DB2-BD59-A6C34878D82A}">
                    <a16:rowId xmlns:a16="http://schemas.microsoft.com/office/drawing/2014/main" val="3075186623"/>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9. </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Insights</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28</a:t>
                      </a:r>
                    </a:p>
                  </a:txBody>
                  <a:tcPr/>
                </a:tc>
                <a:extLst>
                  <a:ext uri="{0D108BD9-81ED-4DB2-BD59-A6C34878D82A}">
                    <a16:rowId xmlns:a16="http://schemas.microsoft.com/office/drawing/2014/main" val="731227309"/>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10. </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Deliverable 1</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30</a:t>
                      </a:r>
                    </a:p>
                  </a:txBody>
                  <a:tcPr/>
                </a:tc>
                <a:extLst>
                  <a:ext uri="{0D108BD9-81ED-4DB2-BD59-A6C34878D82A}">
                    <a16:rowId xmlns:a16="http://schemas.microsoft.com/office/drawing/2014/main" val="1909447492"/>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11. </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Deliverable 2</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34</a:t>
                      </a:r>
                    </a:p>
                  </a:txBody>
                  <a:tcPr/>
                </a:tc>
                <a:extLst>
                  <a:ext uri="{0D108BD9-81ED-4DB2-BD59-A6C34878D82A}">
                    <a16:rowId xmlns:a16="http://schemas.microsoft.com/office/drawing/2014/main" val="3284088152"/>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12. </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Deliverable 3</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37</a:t>
                      </a:r>
                    </a:p>
                  </a:txBody>
                  <a:tcPr/>
                </a:tc>
                <a:extLst>
                  <a:ext uri="{0D108BD9-81ED-4DB2-BD59-A6C34878D82A}">
                    <a16:rowId xmlns:a16="http://schemas.microsoft.com/office/drawing/2014/main" val="3647961624"/>
                  </a:ext>
                </a:extLst>
              </a:tr>
              <a:tr h="247806">
                <a:tc>
                  <a:txBody>
                    <a:bodyPr/>
                    <a:lstStyle/>
                    <a:p>
                      <a:r>
                        <a:rPr lang="en-US" sz="1100" dirty="0">
                          <a:solidFill>
                            <a:schemeClr val="bg1"/>
                          </a:solidFill>
                          <a:latin typeface="Times New Roman" panose="02020603050405020304" pitchFamily="18" charset="0"/>
                          <a:cs typeface="Times New Roman" panose="02020603050405020304" pitchFamily="18" charset="0"/>
                        </a:rPr>
                        <a:t>13. </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Conclusion</a:t>
                      </a:r>
                    </a:p>
                  </a:txBody>
                  <a:tcPr/>
                </a:tc>
                <a:tc>
                  <a:txBody>
                    <a:bodyPr/>
                    <a:lstStyle/>
                    <a:p>
                      <a:r>
                        <a:rPr lang="en-US" sz="1100" dirty="0">
                          <a:solidFill>
                            <a:schemeClr val="bg1"/>
                          </a:solidFill>
                          <a:latin typeface="Times New Roman" panose="02020603050405020304" pitchFamily="18" charset="0"/>
                          <a:cs typeface="Times New Roman" panose="02020603050405020304" pitchFamily="18" charset="0"/>
                        </a:rPr>
                        <a:t>39</a:t>
                      </a:r>
                    </a:p>
                  </a:txBody>
                  <a:tcPr/>
                </a:tc>
                <a:extLst>
                  <a:ext uri="{0D108BD9-81ED-4DB2-BD59-A6C34878D82A}">
                    <a16:rowId xmlns:a16="http://schemas.microsoft.com/office/drawing/2014/main" val="1116967354"/>
                  </a:ext>
                </a:extLst>
              </a:tr>
            </a:tbl>
          </a:graphicData>
        </a:graphic>
      </p:graphicFrame>
    </p:spTree>
    <p:extLst>
      <p:ext uri="{BB962C8B-B14F-4D97-AF65-F5344CB8AC3E}">
        <p14:creationId xmlns:p14="http://schemas.microsoft.com/office/powerpoint/2010/main" val="1287241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737025"/>
          </a:xfrm>
          <a:prstGeom prst="rect">
            <a:avLst/>
          </a:prstGeom>
          <a:noFill/>
          <a:ln>
            <a:noFill/>
          </a:ln>
        </p:spPr>
        <p:txBody>
          <a:bodyPr spcFirstLastPara="1" wrap="square" lIns="91425" tIns="91425" rIns="91425" bIns="91425" anchor="ctr" anchorCtr="0">
            <a:noAutofit/>
          </a:bodyPr>
          <a:lstStyle/>
          <a:p>
            <a:r>
              <a:rPr lang="en-US" sz="2400" b="1" u="sng" dirty="0">
                <a:solidFill>
                  <a:schemeClr val="bg1">
                    <a:lumMod val="60000"/>
                    <a:lumOff val="40000"/>
                  </a:schemeClr>
                </a:solidFill>
              </a:rPr>
              <a:t>Factors Contributing to Extended Call Durations:</a:t>
            </a:r>
          </a:p>
        </p:txBody>
      </p:sp>
      <p:graphicFrame>
        <p:nvGraphicFramePr>
          <p:cNvPr id="2" name="Diagram 1"/>
          <p:cNvGraphicFramePr/>
          <p:nvPr>
            <p:extLst>
              <p:ext uri="{D42A27DB-BD31-4B8C-83A1-F6EECF244321}">
                <p14:modId xmlns:p14="http://schemas.microsoft.com/office/powerpoint/2010/main" val="3140991611"/>
              </p:ext>
            </p:extLst>
          </p:nvPr>
        </p:nvGraphicFramePr>
        <p:xfrm>
          <a:off x="513125" y="990600"/>
          <a:ext cx="8353783" cy="3823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7" name="Google Shape;87;p4"/>
          <p:cNvPicPr preferRelativeResize="0"/>
          <p:nvPr/>
        </p:nvPicPr>
        <p:blipFill rotWithShape="1">
          <a:blip r:embed="rId8">
            <a:alphaModFix/>
          </a:blip>
          <a:srcRect/>
          <a:stretch/>
        </p:blipFill>
        <p:spPr>
          <a:xfrm>
            <a:off x="8489825" y="178900"/>
            <a:ext cx="471675" cy="471675"/>
          </a:xfrm>
          <a:prstGeom prst="rect">
            <a:avLst/>
          </a:prstGeom>
          <a:noFill/>
          <a:ln>
            <a:noFill/>
          </a:ln>
        </p:spPr>
      </p:pic>
      <p:sp>
        <p:nvSpPr>
          <p:cNvPr id="3" name="Curved Right Arrow 2"/>
          <p:cNvSpPr/>
          <p:nvPr/>
        </p:nvSpPr>
        <p:spPr>
          <a:xfrm rot="18615700">
            <a:off x="1468211" y="2297980"/>
            <a:ext cx="1122218" cy="2950068"/>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4017597">
            <a:off x="7182324" y="2352896"/>
            <a:ext cx="1122218" cy="2950068"/>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707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771661"/>
          </a:xfrm>
          <a:prstGeom prst="rect">
            <a:avLst/>
          </a:prstGeom>
          <a:noFill/>
          <a:ln>
            <a:noFill/>
          </a:ln>
        </p:spPr>
        <p:txBody>
          <a:bodyPr spcFirstLastPara="1" wrap="square" lIns="91425" tIns="91425" rIns="91425" bIns="91425" anchor="ctr" anchorCtr="0">
            <a:noAutofit/>
          </a:bodyPr>
          <a:lstStyle/>
          <a:p>
            <a:r>
              <a:rPr lang="en-US" sz="2400" b="1" u="sng" dirty="0">
                <a:solidFill>
                  <a:schemeClr val="bg1">
                    <a:lumMod val="60000"/>
                    <a:lumOff val="40000"/>
                  </a:schemeClr>
                </a:solidFill>
              </a:rPr>
              <a:t>Key Drivers of Long AHT and AST During High Call Periods:</a:t>
            </a: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5" name="Diagram 4"/>
          <p:cNvGraphicFramePr/>
          <p:nvPr>
            <p:extLst>
              <p:ext uri="{D42A27DB-BD31-4B8C-83A1-F6EECF244321}">
                <p14:modId xmlns:p14="http://schemas.microsoft.com/office/powerpoint/2010/main" val="4167791268"/>
              </p:ext>
            </p:extLst>
          </p:nvPr>
        </p:nvGraphicFramePr>
        <p:xfrm>
          <a:off x="513125" y="1099911"/>
          <a:ext cx="8368200" cy="36370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Curved Up Arrow 5"/>
          <p:cNvSpPr/>
          <p:nvPr/>
        </p:nvSpPr>
        <p:spPr>
          <a:xfrm rot="3018189">
            <a:off x="619344" y="3191075"/>
            <a:ext cx="2309883" cy="961143"/>
          </a:xfrm>
          <a:prstGeom prst="curvedUpArrow">
            <a:avLst>
              <a:gd name="adj1" fmla="val 25000"/>
              <a:gd name="adj2" fmla="val 49326"/>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p:cNvSpPr/>
          <p:nvPr/>
        </p:nvSpPr>
        <p:spPr>
          <a:xfrm rot="19232967">
            <a:off x="6373545" y="3151405"/>
            <a:ext cx="2309883" cy="961143"/>
          </a:xfrm>
          <a:prstGeom prst="curvedUpArrow">
            <a:avLst>
              <a:gd name="adj1" fmla="val 25000"/>
              <a:gd name="adj2" fmla="val 49326"/>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44005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1032232"/>
          </a:xfrm>
          <a:prstGeom prst="rect">
            <a:avLst/>
          </a:prstGeom>
          <a:noFill/>
          <a:ln>
            <a:noFill/>
          </a:ln>
        </p:spPr>
        <p:txBody>
          <a:bodyPr spcFirstLastPara="1" wrap="square" lIns="91425" tIns="91425" rIns="91425" bIns="91425" anchor="ctr" anchorCtr="0">
            <a:noAutofit/>
          </a:bodyPr>
          <a:lstStyle/>
          <a:p>
            <a:r>
              <a:rPr lang="en-US" sz="2400" b="1" u="sng" dirty="0">
                <a:solidFill>
                  <a:schemeClr val="bg1">
                    <a:lumMod val="60000"/>
                    <a:lumOff val="40000"/>
                  </a:schemeClr>
                </a:solidFill>
                <a:latin typeface="Roboto Slab" panose="020B0604020202020204" charset="0"/>
                <a:ea typeface="Roboto Slab" panose="020B0604020202020204" charset="0"/>
                <a:cs typeface="Times New Roman" panose="02020603050405020304" pitchFamily="18" charset="0"/>
              </a:rPr>
              <a:t>Percentage Difference Between Average Handling Time for Most Frequent and Least Frequent Call Reasons:</a:t>
            </a:r>
          </a:p>
        </p:txBody>
      </p:sp>
      <p:graphicFrame>
        <p:nvGraphicFramePr>
          <p:cNvPr id="2" name="Diagram 1"/>
          <p:cNvGraphicFramePr/>
          <p:nvPr>
            <p:extLst>
              <p:ext uri="{D42A27DB-BD31-4B8C-83A1-F6EECF244321}">
                <p14:modId xmlns:p14="http://schemas.microsoft.com/office/powerpoint/2010/main" val="1434860617"/>
              </p:ext>
            </p:extLst>
          </p:nvPr>
        </p:nvGraphicFramePr>
        <p:xfrm>
          <a:off x="513125" y="1417425"/>
          <a:ext cx="8368200" cy="1679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7" name="Google Shape;87;p4"/>
          <p:cNvPicPr preferRelativeResize="0"/>
          <p:nvPr/>
        </p:nvPicPr>
        <p:blipFill rotWithShape="1">
          <a:blip r:embed="rId8">
            <a:alphaModFix/>
          </a:blip>
          <a:srcRect/>
          <a:stretch/>
        </p:blipFill>
        <p:spPr>
          <a:xfrm>
            <a:off x="8489825" y="178900"/>
            <a:ext cx="471675" cy="471675"/>
          </a:xfrm>
          <a:prstGeom prst="rect">
            <a:avLst/>
          </a:prstGeom>
          <a:noFill/>
          <a:ln>
            <a:noFill/>
          </a:ln>
        </p:spPr>
      </p:pic>
      <p:graphicFrame>
        <p:nvGraphicFramePr>
          <p:cNvPr id="4" name="Diagram 3"/>
          <p:cNvGraphicFramePr/>
          <p:nvPr>
            <p:extLst>
              <p:ext uri="{D42A27DB-BD31-4B8C-83A1-F6EECF244321}">
                <p14:modId xmlns:p14="http://schemas.microsoft.com/office/powerpoint/2010/main" val="3478661297"/>
              </p:ext>
            </p:extLst>
          </p:nvPr>
        </p:nvGraphicFramePr>
        <p:xfrm>
          <a:off x="1558636" y="3228109"/>
          <a:ext cx="6172200" cy="17733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76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251732826"/>
              </p:ext>
            </p:extLst>
          </p:nvPr>
        </p:nvGraphicFramePr>
        <p:xfrm>
          <a:off x="226900" y="253575"/>
          <a:ext cx="8314428" cy="77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7" name="Google Shape;87;p4"/>
          <p:cNvPicPr preferRelativeResize="0"/>
          <p:nvPr/>
        </p:nvPicPr>
        <p:blipFill rotWithShape="1">
          <a:blip r:embed="rId8">
            <a:alphaModFix/>
          </a:blip>
          <a:srcRect/>
          <a:stretch/>
        </p:blipFill>
        <p:spPr>
          <a:xfrm>
            <a:off x="8489825" y="178900"/>
            <a:ext cx="471675" cy="471675"/>
          </a:xfrm>
          <a:prstGeom prst="rect">
            <a:avLst/>
          </a:prstGeom>
          <a:noFill/>
          <a:ln>
            <a:noFill/>
          </a:ln>
        </p:spPr>
      </p:pic>
      <p:pic>
        <p:nvPicPr>
          <p:cNvPr id="2" name="Picture 1"/>
          <p:cNvPicPr>
            <a:picLocks noChangeAspect="1"/>
          </p:cNvPicPr>
          <p:nvPr/>
        </p:nvPicPr>
        <p:blipFill rotWithShape="1">
          <a:blip r:embed="rId9"/>
          <a:srcRect l="22801" t="17908" r="16021" b="5092"/>
          <a:stretch/>
        </p:blipFill>
        <p:spPr>
          <a:xfrm>
            <a:off x="1720426" y="1099912"/>
            <a:ext cx="5466081" cy="3869903"/>
          </a:xfrm>
          <a:prstGeom prst="rect">
            <a:avLst/>
          </a:prstGeom>
        </p:spPr>
      </p:pic>
    </p:spTree>
    <p:extLst>
      <p:ext uri="{BB962C8B-B14F-4D97-AF65-F5344CB8AC3E}">
        <p14:creationId xmlns:p14="http://schemas.microsoft.com/office/powerpoint/2010/main" val="407238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134318" cy="626189"/>
          </a:xfrm>
          <a:prstGeom prst="rect">
            <a:avLst/>
          </a:prstGeom>
          <a:noFill/>
          <a:ln>
            <a:noFill/>
          </a:ln>
        </p:spPr>
        <p:txBody>
          <a:bodyPr spcFirstLastPara="1" wrap="square" lIns="91425" tIns="91425" rIns="91425" bIns="91425" anchor="ctr" anchorCtr="0">
            <a:noAutofit/>
          </a:bodyPr>
          <a:lstStyle/>
          <a:p>
            <a:pPr lvl="0" algn="l"/>
            <a:r>
              <a:rPr lang="en-US" sz="2400" b="1" u="sng" dirty="0">
                <a:solidFill>
                  <a:schemeClr val="bg1">
                    <a:lumMod val="60000"/>
                    <a:lumOff val="40000"/>
                  </a:schemeClr>
                </a:solidFill>
              </a:rPr>
              <a:t>Issues Solvable by IVR and How to Solve Them</a:t>
            </a:r>
            <a:r>
              <a:rPr lang="en-US" sz="2400" u="sng" dirty="0">
                <a:solidFill>
                  <a:schemeClr val="bg1">
                    <a:lumMod val="60000"/>
                    <a:lumOff val="40000"/>
                  </a:schemeClr>
                </a:solidFill>
              </a:rPr>
              <a:t>:</a:t>
            </a:r>
            <a:endParaRPr sz="3200" u="sng" dirty="0">
              <a:solidFill>
                <a:schemeClr val="bg1">
                  <a:lumMod val="60000"/>
                  <a:lumOff val="40000"/>
                </a:schemeClr>
              </a:solidFill>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3" name="Diagram 2"/>
          <p:cNvGraphicFramePr/>
          <p:nvPr>
            <p:extLst>
              <p:ext uri="{D42A27DB-BD31-4B8C-83A1-F6EECF244321}">
                <p14:modId xmlns:p14="http://schemas.microsoft.com/office/powerpoint/2010/main" val="1221647167"/>
              </p:ext>
            </p:extLst>
          </p:nvPr>
        </p:nvGraphicFramePr>
        <p:xfrm>
          <a:off x="76200" y="879765"/>
          <a:ext cx="8950036" cy="401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Quad Arrow 6"/>
          <p:cNvSpPr/>
          <p:nvPr/>
        </p:nvSpPr>
        <p:spPr>
          <a:xfrm>
            <a:off x="3920836" y="2604655"/>
            <a:ext cx="1260763" cy="803564"/>
          </a:xfrm>
          <a:prstGeom prst="quad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148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134318" cy="626189"/>
          </a:xfrm>
          <a:prstGeom prst="rect">
            <a:avLst/>
          </a:prstGeom>
          <a:noFill/>
          <a:ln>
            <a:noFill/>
          </a:ln>
        </p:spPr>
        <p:txBody>
          <a:bodyPr spcFirstLastPara="1" wrap="square" lIns="91425" tIns="91425" rIns="91425" bIns="91425" anchor="ctr" anchorCtr="0">
            <a:noAutofit/>
          </a:bodyPr>
          <a:lstStyle/>
          <a:p>
            <a:pPr lvl="0" algn="l"/>
            <a:r>
              <a:rPr lang="en-US" sz="2400" b="1" u="sng" dirty="0">
                <a:solidFill>
                  <a:schemeClr val="bg1">
                    <a:lumMod val="60000"/>
                    <a:lumOff val="40000"/>
                  </a:schemeClr>
                </a:solidFill>
              </a:rPr>
              <a:t>Issues Solvable by IVR and How to Solve Them</a:t>
            </a:r>
            <a:r>
              <a:rPr lang="en-US" sz="2400" u="sng" dirty="0">
                <a:solidFill>
                  <a:schemeClr val="bg1">
                    <a:lumMod val="60000"/>
                    <a:lumOff val="40000"/>
                  </a:schemeClr>
                </a:solidFill>
              </a:rPr>
              <a:t>:</a:t>
            </a:r>
            <a:endParaRPr sz="3200" u="sng" dirty="0">
              <a:solidFill>
                <a:schemeClr val="bg1">
                  <a:lumMod val="60000"/>
                  <a:lumOff val="40000"/>
                </a:schemeClr>
              </a:solidFill>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3" name="Diagram 2"/>
          <p:cNvGraphicFramePr/>
          <p:nvPr>
            <p:extLst>
              <p:ext uri="{D42A27DB-BD31-4B8C-83A1-F6EECF244321}">
                <p14:modId xmlns:p14="http://schemas.microsoft.com/office/powerpoint/2010/main" val="2876171654"/>
              </p:ext>
            </p:extLst>
          </p:nvPr>
        </p:nvGraphicFramePr>
        <p:xfrm>
          <a:off x="76200" y="879765"/>
          <a:ext cx="8950036" cy="401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Quad Arrow 1"/>
          <p:cNvSpPr/>
          <p:nvPr/>
        </p:nvSpPr>
        <p:spPr>
          <a:xfrm>
            <a:off x="3969327" y="2535382"/>
            <a:ext cx="1260763" cy="803564"/>
          </a:xfrm>
          <a:prstGeom prst="quad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91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42136" cy="653898"/>
          </a:xfrm>
          <a:prstGeom prst="rect">
            <a:avLst/>
          </a:prstGeom>
          <a:noFill/>
          <a:ln>
            <a:noFill/>
          </a:ln>
        </p:spPr>
        <p:txBody>
          <a:bodyPr spcFirstLastPara="1" wrap="square" lIns="91425" tIns="91425" rIns="91425" bIns="91425" anchor="ctr" anchorCtr="0">
            <a:noAutofit/>
          </a:bodyPr>
          <a:lstStyle/>
          <a:p>
            <a:r>
              <a:rPr lang="en-US" sz="3200" b="1" u="sng" dirty="0">
                <a:solidFill>
                  <a:schemeClr val="bg1">
                    <a:lumMod val="60000"/>
                    <a:lumOff val="40000"/>
                  </a:schemeClr>
                </a:solidFill>
              </a:rPr>
              <a:t>Reasons and way to decrease AHT</a:t>
            </a:r>
          </a:p>
        </p:txBody>
      </p:sp>
      <p:graphicFrame>
        <p:nvGraphicFramePr>
          <p:cNvPr id="2" name="Diagram 1"/>
          <p:cNvGraphicFramePr/>
          <p:nvPr>
            <p:extLst>
              <p:ext uri="{D42A27DB-BD31-4B8C-83A1-F6EECF244321}">
                <p14:modId xmlns:p14="http://schemas.microsoft.com/office/powerpoint/2010/main" val="2921250711"/>
              </p:ext>
            </p:extLst>
          </p:nvPr>
        </p:nvGraphicFramePr>
        <p:xfrm>
          <a:off x="513125" y="1417425"/>
          <a:ext cx="8368200" cy="3319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7" name="Google Shape;87;p4"/>
          <p:cNvPicPr preferRelativeResize="0"/>
          <p:nvPr/>
        </p:nvPicPr>
        <p:blipFill rotWithShape="1">
          <a:blip r:embed="rId8">
            <a:alphaModFix/>
          </a:blip>
          <a:srcRect/>
          <a:stretch/>
        </p:blipFill>
        <p:spPr>
          <a:xfrm>
            <a:off x="8489825" y="178900"/>
            <a:ext cx="471675" cy="471675"/>
          </a:xfrm>
          <a:prstGeom prst="rect">
            <a:avLst/>
          </a:prstGeom>
          <a:noFill/>
          <a:ln>
            <a:noFill/>
          </a:ln>
        </p:spPr>
      </p:pic>
    </p:spTree>
    <p:extLst>
      <p:ext uri="{BB962C8B-B14F-4D97-AF65-F5344CB8AC3E}">
        <p14:creationId xmlns:p14="http://schemas.microsoft.com/office/powerpoint/2010/main" val="7777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62345"/>
            <a:ext cx="8342136" cy="512618"/>
          </a:xfrm>
          <a:prstGeom prst="rect">
            <a:avLst/>
          </a:prstGeom>
          <a:noFill/>
          <a:ln>
            <a:noFill/>
          </a:ln>
        </p:spPr>
        <p:txBody>
          <a:bodyPr spcFirstLastPara="1" wrap="square" lIns="91425" tIns="91425" rIns="91425" bIns="91425" anchor="ctr" anchorCtr="0">
            <a:noAutofit/>
          </a:bodyPr>
          <a:lstStyle/>
          <a:p>
            <a:r>
              <a:rPr lang="en-US" sz="2800" b="1" u="sng" dirty="0">
                <a:solidFill>
                  <a:schemeClr val="bg1">
                    <a:lumMod val="60000"/>
                    <a:lumOff val="40000"/>
                  </a:schemeClr>
                </a:solidFill>
              </a:rPr>
              <a:t>Recommendations for United Airlines</a:t>
            </a: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6" name="Diagram 5"/>
          <p:cNvGraphicFramePr/>
          <p:nvPr>
            <p:extLst>
              <p:ext uri="{D42A27DB-BD31-4B8C-83A1-F6EECF244321}">
                <p14:modId xmlns:p14="http://schemas.microsoft.com/office/powerpoint/2010/main" val="876337476"/>
              </p:ext>
            </p:extLst>
          </p:nvPr>
        </p:nvGraphicFramePr>
        <p:xfrm>
          <a:off x="0" y="574963"/>
          <a:ext cx="2932624" cy="45027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3042908264"/>
              </p:ext>
            </p:extLst>
          </p:nvPr>
        </p:nvGraphicFramePr>
        <p:xfrm>
          <a:off x="3034146" y="650574"/>
          <a:ext cx="2867890" cy="433013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 9"/>
          <p:cNvGraphicFramePr/>
          <p:nvPr>
            <p:extLst>
              <p:ext uri="{D42A27DB-BD31-4B8C-83A1-F6EECF244321}">
                <p14:modId xmlns:p14="http://schemas.microsoft.com/office/powerpoint/2010/main" val="2907649603"/>
              </p:ext>
            </p:extLst>
          </p:nvPr>
        </p:nvGraphicFramePr>
        <p:xfrm>
          <a:off x="6003558" y="650573"/>
          <a:ext cx="2867890" cy="433013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505101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62345"/>
            <a:ext cx="8342136" cy="457200"/>
          </a:xfrm>
          <a:prstGeom prst="rect">
            <a:avLst/>
          </a:prstGeom>
          <a:noFill/>
          <a:ln>
            <a:noFill/>
          </a:ln>
        </p:spPr>
        <p:txBody>
          <a:bodyPr spcFirstLastPara="1" wrap="square" lIns="91425" tIns="91425" rIns="91425" bIns="91425" anchor="ctr" anchorCtr="0">
            <a:noAutofit/>
          </a:bodyPr>
          <a:lstStyle/>
          <a:p>
            <a:r>
              <a:rPr lang="en-US" sz="2800" b="1" u="sng" dirty="0">
                <a:solidFill>
                  <a:schemeClr val="bg1">
                    <a:lumMod val="60000"/>
                    <a:lumOff val="40000"/>
                  </a:schemeClr>
                </a:solidFill>
              </a:rPr>
              <a:t>Recommendations for United Airlines</a:t>
            </a: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6" name="Diagram 5"/>
          <p:cNvGraphicFramePr/>
          <p:nvPr>
            <p:extLst>
              <p:ext uri="{D42A27DB-BD31-4B8C-83A1-F6EECF244321}">
                <p14:modId xmlns:p14="http://schemas.microsoft.com/office/powerpoint/2010/main" val="803648189"/>
              </p:ext>
            </p:extLst>
          </p:nvPr>
        </p:nvGraphicFramePr>
        <p:xfrm>
          <a:off x="0" y="574963"/>
          <a:ext cx="2932624" cy="45027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143349467"/>
              </p:ext>
            </p:extLst>
          </p:nvPr>
        </p:nvGraphicFramePr>
        <p:xfrm>
          <a:off x="3034146" y="650574"/>
          <a:ext cx="2867890" cy="433013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 9"/>
          <p:cNvGraphicFramePr/>
          <p:nvPr>
            <p:extLst>
              <p:ext uri="{D42A27DB-BD31-4B8C-83A1-F6EECF244321}">
                <p14:modId xmlns:p14="http://schemas.microsoft.com/office/powerpoint/2010/main" val="2583655382"/>
              </p:ext>
            </p:extLst>
          </p:nvPr>
        </p:nvGraphicFramePr>
        <p:xfrm>
          <a:off x="6003558" y="650573"/>
          <a:ext cx="2867890" cy="433013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585655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u="sng" dirty="0">
                <a:solidFill>
                  <a:schemeClr val="bg1">
                    <a:lumMod val="60000"/>
                    <a:lumOff val="40000"/>
                  </a:schemeClr>
                </a:solidFill>
              </a:rPr>
              <a:t>CONCLUSION</a:t>
            </a:r>
          </a:p>
        </p:txBody>
      </p:sp>
      <p:sp>
        <p:nvSpPr>
          <p:cNvPr id="4" name="Rectangle 1"/>
          <p:cNvSpPr>
            <a:spLocks noGrp="1" noChangeArrowheads="1"/>
          </p:cNvSpPr>
          <p:nvPr>
            <p:ph type="body" idx="1"/>
          </p:nvPr>
        </p:nvSpPr>
        <p:spPr bwMode="auto">
          <a:xfrm>
            <a:off x="796637" y="1936498"/>
            <a:ext cx="772390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dirty="0">
                <a:solidFill>
                  <a:schemeClr val="tx1"/>
                </a:solidFill>
                <a:latin typeface="Times New Roman" panose="02020603050405020304" pitchFamily="18" charset="0"/>
                <a:cs typeface="Times New Roman" panose="02020603050405020304" pitchFamily="18" charset="0"/>
              </a:rPr>
              <a:t>By leveraging data-driven insights, United Airlines can significantly enhance its call center performance by expanding self-service options, optimizing IVR pathways, and personalizing customer interactions. These changes will reduce AHT, AST, and agent workload while improving overall customer satisfaction and operational efficiency.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1069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900" y="90055"/>
            <a:ext cx="8368200" cy="1066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PROBLEM STATEMENT</a:t>
            </a:r>
            <a:endParaRPr sz="3000" dirty="0">
              <a:solidFill>
                <a:srgbClr val="0098FF"/>
              </a:solidFill>
              <a:latin typeface="Roboto Slab" panose="020B0604020202020204" charset="0"/>
              <a:ea typeface="Roboto Slab" panose="020B0604020202020204" charset="0"/>
            </a:endParaRPr>
          </a:p>
        </p:txBody>
      </p:sp>
      <p:graphicFrame>
        <p:nvGraphicFramePr>
          <p:cNvPr id="2" name="Diagram 1"/>
          <p:cNvGraphicFramePr/>
          <p:nvPr>
            <p:extLst>
              <p:ext uri="{D42A27DB-BD31-4B8C-83A1-F6EECF244321}">
                <p14:modId xmlns:p14="http://schemas.microsoft.com/office/powerpoint/2010/main" val="875261183"/>
              </p:ext>
            </p:extLst>
          </p:nvPr>
        </p:nvGraphicFramePr>
        <p:xfrm>
          <a:off x="226899" y="1080654"/>
          <a:ext cx="8792409" cy="3969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0" name="Google Shape;80;p3"/>
          <p:cNvPicPr preferRelativeResize="0"/>
          <p:nvPr/>
        </p:nvPicPr>
        <p:blipFill rotWithShape="1">
          <a:blip r:embed="rId8">
            <a:alphaModFix/>
          </a:blip>
          <a:srcRect/>
          <a:stretch/>
        </p:blipFill>
        <p:spPr>
          <a:xfrm>
            <a:off x="8489825" y="178900"/>
            <a:ext cx="471675" cy="471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20000"/>
                    <a:lumOff val="80000"/>
                  </a:schemeClr>
                </a:solidFill>
              </a:rPr>
              <a:t>THANK YOU</a:t>
            </a:r>
          </a:p>
        </p:txBody>
      </p:sp>
    </p:spTree>
    <p:extLst>
      <p:ext uri="{BB962C8B-B14F-4D97-AF65-F5344CB8AC3E}">
        <p14:creationId xmlns:p14="http://schemas.microsoft.com/office/powerpoint/2010/main" val="2316848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900" y="253575"/>
            <a:ext cx="8368200" cy="153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DATA DESCRIPTION</a:t>
            </a:r>
            <a:endParaRPr sz="3000" dirty="0">
              <a:solidFill>
                <a:srgbClr val="0098FF"/>
              </a:solidFill>
              <a:latin typeface="Roboto Slab" panose="020B0604020202020204" charset="0"/>
              <a:ea typeface="Roboto Slab" panose="020B0604020202020204" charset="0"/>
            </a:endParaRPr>
          </a:p>
        </p:txBody>
      </p:sp>
      <p:sp>
        <p:nvSpPr>
          <p:cNvPr id="79" name="Google Shape;79;p3"/>
          <p:cNvSpPr txBox="1">
            <a:spLocks noGrp="1"/>
          </p:cNvSpPr>
          <p:nvPr>
            <p:ph type="body" idx="1"/>
          </p:nvPr>
        </p:nvSpPr>
        <p:spPr>
          <a:xfrm>
            <a:off x="600500" y="1866649"/>
            <a:ext cx="3188668" cy="3073742"/>
          </a:xfrm>
          <a:prstGeom prst="rect">
            <a:avLst/>
          </a:prstGeom>
          <a:noFill/>
          <a:ln>
            <a:noFill/>
          </a:ln>
        </p:spPr>
        <p:txBody>
          <a:bodyPr spcFirstLastPara="1" wrap="square" lIns="91425" tIns="91425" rIns="91425" bIns="91425" anchor="t" anchorCtr="0">
            <a:noAutofit/>
          </a:bodyPr>
          <a:lstStyle/>
          <a:p>
            <a:pPr algn="l"/>
            <a:r>
              <a:rPr lang="en-US" b="1" dirty="0">
                <a:latin typeface="Times New Roman" panose="02020603050405020304" pitchFamily="18" charset="0"/>
                <a:cs typeface="Times New Roman" panose="02020603050405020304" pitchFamily="18" charset="0"/>
              </a:rPr>
              <a:t>Calls Data : </a:t>
            </a:r>
            <a:r>
              <a:rPr lang="en-US" sz="1400" dirty="0">
                <a:latin typeface="Times New Roman" panose="02020603050405020304" pitchFamily="18" charset="0"/>
                <a:cs typeface="Times New Roman" panose="02020603050405020304" pitchFamily="18" charset="0"/>
              </a:rPr>
              <a:t>Data of agent, call durations and call id</a:t>
            </a:r>
          </a:p>
          <a:p>
            <a:pPr algn="l"/>
            <a:r>
              <a:rPr lang="en-US" b="1" dirty="0">
                <a:latin typeface="Times New Roman" panose="02020603050405020304" pitchFamily="18" charset="0"/>
                <a:cs typeface="Times New Roman" panose="02020603050405020304" pitchFamily="18" charset="0"/>
              </a:rPr>
              <a:t>Customers Data : </a:t>
            </a:r>
            <a:r>
              <a:rPr lang="en-US" sz="1400" dirty="0">
                <a:latin typeface="Times New Roman" panose="02020603050405020304" pitchFamily="18" charset="0"/>
                <a:cs typeface="Times New Roman" panose="02020603050405020304" pitchFamily="18" charset="0"/>
              </a:rPr>
              <a:t>Data of customer ID, customer tone, </a:t>
            </a:r>
            <a:r>
              <a:rPr lang="en-US" sz="1400" dirty="0" err="1">
                <a:latin typeface="Times New Roman" panose="02020603050405020304" pitchFamily="18" charset="0"/>
                <a:cs typeface="Times New Roman" panose="02020603050405020304" pitchFamily="18" charset="0"/>
              </a:rPr>
              <a:t>etc</a:t>
            </a:r>
            <a:endParaRPr lang="en-US" sz="1400" dirty="0">
              <a:latin typeface="Times New Roman" panose="02020603050405020304" pitchFamily="18" charset="0"/>
              <a:cs typeface="Times New Roman" panose="02020603050405020304" pitchFamily="18" charset="0"/>
            </a:endParaRPr>
          </a:p>
          <a:p>
            <a:pPr algn="l"/>
            <a:r>
              <a:rPr lang="en-US" b="1" dirty="0">
                <a:latin typeface="Times New Roman" panose="02020603050405020304" pitchFamily="18" charset="0"/>
                <a:cs typeface="Times New Roman" panose="02020603050405020304" pitchFamily="18" charset="0"/>
              </a:rPr>
              <a:t>Reason Data : </a:t>
            </a:r>
            <a:r>
              <a:rPr lang="en-US" sz="1400" dirty="0">
                <a:latin typeface="Times New Roman" panose="02020603050405020304" pitchFamily="18" charset="0"/>
                <a:cs typeface="Times New Roman" panose="02020603050405020304" pitchFamily="18" charset="0"/>
              </a:rPr>
              <a:t>Reason why call is placed such as IRROPS, baggage, etc.</a:t>
            </a:r>
            <a:endParaRPr lang="en-US" dirty="0">
              <a:latin typeface="Times New Roman" panose="02020603050405020304" pitchFamily="18" charset="0"/>
              <a:cs typeface="Times New Roman" panose="02020603050405020304" pitchFamily="18" charset="0"/>
            </a:endParaRPr>
          </a:p>
          <a:p>
            <a:pPr algn="l"/>
            <a:r>
              <a:rPr lang="en-US" b="1" dirty="0">
                <a:latin typeface="Times New Roman" panose="02020603050405020304" pitchFamily="18" charset="0"/>
                <a:cs typeface="Times New Roman" panose="02020603050405020304" pitchFamily="18" charset="0"/>
              </a:rPr>
              <a:t>Sentiment Statistics : </a:t>
            </a:r>
            <a:r>
              <a:rPr lang="en-US" sz="1400" dirty="0">
                <a:latin typeface="Times New Roman" panose="02020603050405020304" pitchFamily="18" charset="0"/>
                <a:cs typeface="Times New Roman" panose="02020603050405020304" pitchFamily="18" charset="0"/>
              </a:rPr>
              <a:t>Sentiments of customer data</a:t>
            </a:r>
          </a:p>
          <a:p>
            <a:pPr marL="171450" indent="-171450" algn="l">
              <a:spcAft>
                <a:spcPts val="1600"/>
              </a:spcAft>
            </a:pPr>
            <a:endParaRPr sz="1100" i="1" dirty="0">
              <a:latin typeface="Times New Roman" panose="02020603050405020304" pitchFamily="18" charset="0"/>
              <a:cs typeface="Times New Roman" panose="02020603050405020304" pitchFamily="18" charset="0"/>
            </a:endParaRPr>
          </a:p>
        </p:txBody>
      </p:sp>
      <p:pic>
        <p:nvPicPr>
          <p:cNvPr id="80" name="Google Shape;80;p3"/>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7410" t="31847" r="42303" b="19041"/>
          <a:stretch/>
        </p:blipFill>
        <p:spPr>
          <a:xfrm>
            <a:off x="4321469" y="1381468"/>
            <a:ext cx="4585707" cy="3144483"/>
          </a:xfrm>
          <a:prstGeom prst="rect">
            <a:avLst/>
          </a:prstGeom>
        </p:spPr>
      </p:pic>
    </p:spTree>
    <p:extLst>
      <p:ext uri="{BB962C8B-B14F-4D97-AF65-F5344CB8AC3E}">
        <p14:creationId xmlns:p14="http://schemas.microsoft.com/office/powerpoint/2010/main" val="1192171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900" y="253575"/>
            <a:ext cx="8368200" cy="99333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US" sz="3000" dirty="0">
                <a:solidFill>
                  <a:srgbClr val="0098FF"/>
                </a:solidFill>
              </a:rPr>
              <a:t>DELIVERABLES</a:t>
            </a:r>
            <a:endParaRPr sz="3000" dirty="0">
              <a:solidFill>
                <a:srgbClr val="0098FF"/>
              </a:solidFill>
            </a:endParaRPr>
          </a:p>
        </p:txBody>
      </p:sp>
      <p:pic>
        <p:nvPicPr>
          <p:cNvPr id="80" name="Google Shape;80;p3"/>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5" name="Diagram 4"/>
          <p:cNvGraphicFramePr/>
          <p:nvPr>
            <p:extLst>
              <p:ext uri="{D42A27DB-BD31-4B8C-83A1-F6EECF244321}">
                <p14:modId xmlns:p14="http://schemas.microsoft.com/office/powerpoint/2010/main" val="396439595"/>
              </p:ext>
            </p:extLst>
          </p:nvPr>
        </p:nvGraphicFramePr>
        <p:xfrm>
          <a:off x="157882" y="1381468"/>
          <a:ext cx="8803618" cy="3407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2715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900" y="253575"/>
            <a:ext cx="8368200" cy="102797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u="sng" dirty="0">
                <a:solidFill>
                  <a:srgbClr val="0098FF"/>
                </a:solidFill>
                <a:latin typeface="Roboto Slab" panose="020B0604020202020204" charset="0"/>
                <a:ea typeface="Roboto Slab" panose="020B0604020202020204" charset="0"/>
                <a:cs typeface="Arial"/>
                <a:sym typeface="Arial"/>
              </a:rPr>
              <a:t>CONCEPTS</a:t>
            </a:r>
            <a:endParaRPr sz="3000" u="sng" dirty="0">
              <a:solidFill>
                <a:srgbClr val="0098FF"/>
              </a:solidFill>
              <a:latin typeface="Roboto Slab" panose="020B0604020202020204" charset="0"/>
              <a:ea typeface="Roboto Slab" panose="020B0604020202020204" charset="0"/>
            </a:endParaRPr>
          </a:p>
        </p:txBody>
      </p:sp>
      <p:graphicFrame>
        <p:nvGraphicFramePr>
          <p:cNvPr id="3" name="Diagram 2"/>
          <p:cNvGraphicFramePr/>
          <p:nvPr>
            <p:extLst>
              <p:ext uri="{D42A27DB-BD31-4B8C-83A1-F6EECF244321}">
                <p14:modId xmlns:p14="http://schemas.microsoft.com/office/powerpoint/2010/main" val="3155151187"/>
              </p:ext>
            </p:extLst>
          </p:nvPr>
        </p:nvGraphicFramePr>
        <p:xfrm>
          <a:off x="226901" y="1341997"/>
          <a:ext cx="8734599" cy="3558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0" name="Google Shape;80;p3"/>
          <p:cNvPicPr preferRelativeResize="0"/>
          <p:nvPr/>
        </p:nvPicPr>
        <p:blipFill rotWithShape="1">
          <a:blip r:embed="rId8">
            <a:alphaModFix/>
          </a:blip>
          <a:srcRect/>
          <a:stretch/>
        </p:blipFill>
        <p:spPr>
          <a:xfrm>
            <a:off x="8489825" y="178900"/>
            <a:ext cx="471675" cy="471675"/>
          </a:xfrm>
          <a:prstGeom prst="rect">
            <a:avLst/>
          </a:prstGeom>
          <a:noFill/>
          <a:ln>
            <a:noFill/>
          </a:ln>
        </p:spPr>
      </p:pic>
      <p:sp>
        <p:nvSpPr>
          <p:cNvPr id="4" name="Quad Arrow 3"/>
          <p:cNvSpPr/>
          <p:nvPr/>
        </p:nvSpPr>
        <p:spPr>
          <a:xfrm>
            <a:off x="3789218" y="2715491"/>
            <a:ext cx="1475509" cy="928254"/>
          </a:xfrm>
          <a:prstGeom prst="quad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631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900" y="253575"/>
            <a:ext cx="8368200" cy="153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US" sz="3000" u="sng" dirty="0">
                <a:solidFill>
                  <a:srgbClr val="0098FF"/>
                </a:solidFill>
              </a:rPr>
              <a:t>EXPLORATORY DATA ANALYSIS [EDA]</a:t>
            </a:r>
            <a:endParaRPr sz="3000" u="sng" dirty="0">
              <a:solidFill>
                <a:srgbClr val="0098FF"/>
              </a:solidFill>
            </a:endParaRPr>
          </a:p>
        </p:txBody>
      </p:sp>
      <p:graphicFrame>
        <p:nvGraphicFramePr>
          <p:cNvPr id="2" name="Diagram 1"/>
          <p:cNvGraphicFramePr/>
          <p:nvPr>
            <p:extLst>
              <p:ext uri="{D42A27DB-BD31-4B8C-83A1-F6EECF244321}">
                <p14:modId xmlns:p14="http://schemas.microsoft.com/office/powerpoint/2010/main" val="398858788"/>
              </p:ext>
            </p:extLst>
          </p:nvPr>
        </p:nvGraphicFramePr>
        <p:xfrm>
          <a:off x="226900" y="1440672"/>
          <a:ext cx="8741800" cy="2940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0" name="Google Shape;80;p3"/>
          <p:cNvPicPr preferRelativeResize="0"/>
          <p:nvPr/>
        </p:nvPicPr>
        <p:blipFill rotWithShape="1">
          <a:blip r:embed="rId8">
            <a:alphaModFix/>
          </a:blip>
          <a:srcRect/>
          <a:stretch/>
        </p:blipFill>
        <p:spPr>
          <a:xfrm>
            <a:off x="8489825" y="178900"/>
            <a:ext cx="471675" cy="471675"/>
          </a:xfrm>
          <a:prstGeom prst="rect">
            <a:avLst/>
          </a:prstGeom>
          <a:noFill/>
          <a:ln>
            <a:noFill/>
          </a:ln>
        </p:spPr>
      </p:pic>
    </p:spTree>
    <p:extLst>
      <p:ext uri="{BB962C8B-B14F-4D97-AF65-F5344CB8AC3E}">
        <p14:creationId xmlns:p14="http://schemas.microsoft.com/office/powerpoint/2010/main" val="1680008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DATA CLEANING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79764"/>
            <a:ext cx="391390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CHECKING FOR MISSING VALUS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6996" t="30707" r="30802" b="16873"/>
          <a:stretch/>
        </p:blipFill>
        <p:spPr>
          <a:xfrm>
            <a:off x="325582" y="1533003"/>
            <a:ext cx="4059382" cy="2836295"/>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7363" t="18319" r="37889" b="4706"/>
          <a:stretch/>
        </p:blipFill>
        <p:spPr>
          <a:xfrm>
            <a:off x="4909545" y="253575"/>
            <a:ext cx="3310862" cy="4125521"/>
          </a:xfrm>
          <a:prstGeom prst="rect">
            <a:avLst/>
          </a:prstGeom>
        </p:spPr>
      </p:pic>
      <p:sp>
        <p:nvSpPr>
          <p:cNvPr id="6" name="TextBox 5"/>
          <p:cNvSpPr txBox="1"/>
          <p:nvPr/>
        </p:nvSpPr>
        <p:spPr>
          <a:xfrm>
            <a:off x="1704109" y="4433455"/>
            <a:ext cx="9351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BEFORE</a:t>
            </a:r>
          </a:p>
        </p:txBody>
      </p:sp>
      <p:sp>
        <p:nvSpPr>
          <p:cNvPr id="7" name="TextBox 6"/>
          <p:cNvSpPr txBox="1"/>
          <p:nvPr/>
        </p:nvSpPr>
        <p:spPr>
          <a:xfrm>
            <a:off x="6255327" y="4433455"/>
            <a:ext cx="782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AFTER</a:t>
            </a:r>
          </a:p>
        </p:txBody>
      </p:sp>
      <p:sp>
        <p:nvSpPr>
          <p:cNvPr id="8" name="Striped Right Arrow 7"/>
          <p:cNvSpPr/>
          <p:nvPr/>
        </p:nvSpPr>
        <p:spPr>
          <a:xfrm>
            <a:off x="3830782" y="4379096"/>
            <a:ext cx="1641763" cy="560049"/>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942268"/>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1590</TotalTime>
  <Words>3294</Words>
  <Application>Microsoft Office PowerPoint</Application>
  <PresentationFormat>On-screen Show (16:9)</PresentationFormat>
  <Paragraphs>241</Paragraphs>
  <Slides>40</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Times New Roman</vt:lpstr>
      <vt:lpstr>Roboto</vt:lpstr>
      <vt:lpstr>Roboto Slab</vt:lpstr>
      <vt:lpstr>Arial</vt:lpstr>
      <vt:lpstr>Marina</vt:lpstr>
      <vt:lpstr>PowerPoint Presentation</vt:lpstr>
      <vt:lpstr>TEAM NAME and MEMBER DETAILS</vt:lpstr>
      <vt:lpstr>TABLE OF CONTENT</vt:lpstr>
      <vt:lpstr>PROBLEM STATEMENT</vt:lpstr>
      <vt:lpstr>DATA DESCRIPTION</vt:lpstr>
      <vt:lpstr>DELIVERABLES</vt:lpstr>
      <vt:lpstr>CONCEPTS</vt:lpstr>
      <vt:lpstr>EXPLORATORY DATA ANALYSIS [EDA]</vt:lpstr>
      <vt:lpstr>DATA CLEANING </vt:lpstr>
      <vt:lpstr>DATA CLEANING </vt:lpstr>
      <vt:lpstr>DATA CLEANING </vt:lpstr>
      <vt:lpstr>HANDLING OUTLIERS </vt:lpstr>
      <vt:lpstr>HANDLING OUTLIERS </vt:lpstr>
      <vt:lpstr>HANDLING OUTLIERS </vt:lpstr>
      <vt:lpstr>MERGING COLUMN AND REMOVING WHITESPACES</vt:lpstr>
      <vt:lpstr>UNIVARIATE ANALYSIS</vt:lpstr>
      <vt:lpstr>UNIVARIATE ANALYSIS</vt:lpstr>
      <vt:lpstr>UNIVARIATE ANALYSIS</vt:lpstr>
      <vt:lpstr>UNIVARIATE ANALYSIS</vt:lpstr>
      <vt:lpstr>MULTIVARIATE ANALYSIS</vt:lpstr>
      <vt:lpstr>MULTIVARIATE ANALYSIS</vt:lpstr>
      <vt:lpstr>MULTIVARIATE ANALYSIS</vt:lpstr>
      <vt:lpstr>MULTIVARIATE ANALYSIS</vt:lpstr>
      <vt:lpstr>MULTIVARIATE ANALYSIS</vt:lpstr>
      <vt:lpstr>MULTIVARIATE ANALYSIS</vt:lpstr>
      <vt:lpstr>MULTIVARIATE ANALYSIS</vt:lpstr>
      <vt:lpstr>PowerPoint Presentation</vt:lpstr>
      <vt:lpstr>INSIGHTS</vt:lpstr>
      <vt:lpstr>PowerPoint Presentation</vt:lpstr>
      <vt:lpstr>Factors Contributing to Extended Call Durations:</vt:lpstr>
      <vt:lpstr>Key Drivers of Long AHT and AST During High Call Periods:</vt:lpstr>
      <vt:lpstr>Percentage Difference Between Average Handling Time for Most Frequent and Least Frequent Call Reasons:</vt:lpstr>
      <vt:lpstr>PowerPoint Presentation</vt:lpstr>
      <vt:lpstr>Issues Solvable by IVR and How to Solve Them:</vt:lpstr>
      <vt:lpstr>Issues Solvable by IVR and How to Solve Them:</vt:lpstr>
      <vt:lpstr>Reasons and way to decrease AHT</vt:lpstr>
      <vt:lpstr>Recommendations for United Airlines</vt:lpstr>
      <vt:lpstr>Recommendations for United Airlines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Hii</dc:creator>
  <cp:lastModifiedBy>Pratham Jaiswal</cp:lastModifiedBy>
  <cp:revision>49</cp:revision>
  <dcterms:modified xsi:type="dcterms:W3CDTF">2024-10-09T13:09:18Z</dcterms:modified>
</cp:coreProperties>
</file>